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emf" ContentType="image/x-emf"/>
  <Default Extension="png" ContentType="image/png"/>
  <Default Extension="mp4" ContentType="video/mp4"/>
  <Default Extension="rels" ContentType="application/vnd.openxmlformats-package.relationships+xml"/>
  <Override PartName="/customXml/itemProps5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0" r:id="rId3"/>
    <p:sldId id="332" r:id="rId5"/>
    <p:sldId id="337" r:id="rId6"/>
    <p:sldId id="338" r:id="rId7"/>
    <p:sldId id="343" r:id="rId8"/>
    <p:sldId id="336" r:id="rId9"/>
    <p:sldId id="339" r:id="rId10"/>
    <p:sldId id="344" r:id="rId11"/>
    <p:sldId id="345" r:id="rId12"/>
    <p:sldId id="358" r:id="rId13"/>
    <p:sldId id="359" r:id="rId14"/>
    <p:sldId id="361" r:id="rId15"/>
    <p:sldId id="362" r:id="rId16"/>
    <p:sldId id="364" r:id="rId17"/>
    <p:sldId id="384" r:id="rId18"/>
    <p:sldId id="350" r:id="rId19"/>
    <p:sldId id="346" r:id="rId20"/>
    <p:sldId id="351" r:id="rId21"/>
    <p:sldId id="352" r:id="rId22"/>
    <p:sldId id="355" r:id="rId23"/>
    <p:sldId id="356" r:id="rId24"/>
    <p:sldId id="353" r:id="rId25"/>
    <p:sldId id="374" r:id="rId26"/>
    <p:sldId id="354" r:id="rId27"/>
    <p:sldId id="334" r:id="rId28"/>
    <p:sldId id="368" r:id="rId29"/>
    <p:sldId id="369" r:id="rId30"/>
    <p:sldId id="386" r:id="rId31"/>
    <p:sldId id="363" r:id="rId32"/>
    <p:sldId id="365" r:id="rId33"/>
    <p:sldId id="366" r:id="rId34"/>
    <p:sldId id="383" r:id="rId35"/>
    <p:sldId id="372" r:id="rId36"/>
    <p:sldId id="387" r:id="rId37"/>
    <p:sldId id="388" r:id="rId38"/>
    <p:sldId id="38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9126"/>
    <a:srgbClr val="5094D9"/>
    <a:srgbClr val="1D354D"/>
    <a:srgbClr val="3332B4"/>
    <a:srgbClr val="5F5E9F"/>
    <a:srgbClr val="E11FD8"/>
    <a:srgbClr val="FEA41C"/>
    <a:srgbClr val="E6EAEE"/>
    <a:srgbClr val="E2AC00"/>
    <a:srgbClr val="272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72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219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customXml" Target="../customXml/item1.xml"/><Relationship Id="rId43" Type="http://schemas.openxmlformats.org/officeDocument/2006/relationships/customXmlProps" Target="../customXml/itemProps51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/>
          <p:nvPr userDrawn="1"/>
        </p:nvSpPr>
        <p:spPr>
          <a:xfrm>
            <a:off x="1523999" y="3556001"/>
            <a:ext cx="9144000" cy="5760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457200" indent="0" algn="ctr" defTabSz="914400" rtl="0" eaLnBrk="1" latinLnBrk="0" hangingPunct="1">
              <a:lnSpc>
                <a:spcPct val="70000"/>
              </a:lnSpc>
              <a:spcBef>
                <a:spcPts val="6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C00000"/>
              </a:buClr>
              <a:buSzPct val="12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44011" y="779558"/>
            <a:ext cx="10903974" cy="1563935"/>
          </a:xfrm>
          <a:prstGeom prst="roundRect">
            <a:avLst/>
          </a:prstGeom>
          <a:solidFill>
            <a:schemeClr val="accent1"/>
          </a:solidFill>
          <a:effectLst>
            <a:outerShdw blurRad="152400" dist="177800" dir="2700000" algn="tl" rotWithShape="0">
              <a:prstClr val="black">
                <a:alpha val="28000"/>
              </a:prstClr>
            </a:outerShdw>
          </a:effectLst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081211" y="2875826"/>
            <a:ext cx="8029575" cy="88843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Your name here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4" hasCustomPrompt="1"/>
          </p:nvPr>
        </p:nvSpPr>
        <p:spPr>
          <a:xfrm>
            <a:off x="2081211" y="4016919"/>
            <a:ext cx="8029574" cy="11623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 dirty="0"/>
              <a:t>Your Institution here</a:t>
            </a:r>
            <a:endParaRPr lang="en-US" dirty="0"/>
          </a:p>
        </p:txBody>
      </p:sp>
      <p:sp>
        <p:nvSpPr>
          <p:cNvPr id="22" name="Text Placeholder 19"/>
          <p:cNvSpPr>
            <a:spLocks noGrp="1"/>
          </p:cNvSpPr>
          <p:nvPr>
            <p:ph type="body" sz="quarter" idx="15" hasCustomPrompt="1"/>
          </p:nvPr>
        </p:nvSpPr>
        <p:spPr>
          <a:xfrm>
            <a:off x="2081211" y="5446367"/>
            <a:ext cx="8029574" cy="807245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Date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127E3-AADF-3948-B5A7-115DAD2BA5A5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127E3-AADF-3948-B5A7-115DAD2BA5A5}" type="datetimeFigureOut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0920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13311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0920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13311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127E3-AADF-3948-B5A7-115DAD2BA5A5}" type="datetimeFigureOut">
              <a:rPr lang="en-US" smtClean="0"/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127E3-AADF-3948-B5A7-115DAD2BA5A5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127E3-AADF-3948-B5A7-115DAD2BA5A5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A8105A-9F50-7A47-B22F-19856B84F6D6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emf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07525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2743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8294" y="1519311"/>
            <a:ext cx="10045505" cy="2863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This is the first</a:t>
            </a:r>
            <a:endParaRPr lang="en-US" dirty="0"/>
          </a:p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568457"/>
            <a:ext cx="6096000" cy="28954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/>
              <a:t>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0" y="6568457"/>
            <a:ext cx="2743200" cy="28954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2EE127E3-AADF-3948-B5A7-115DAD2BA5A5}" type="datetimeFigureOut">
              <a:rPr lang="en-US" smtClean="0"/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839200" y="6568457"/>
            <a:ext cx="3352800" cy="289543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</a:lstStyle>
          <a:p>
            <a:fld id="{FAA8105A-9F50-7A47-B22F-19856B84F6D6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925" y="6331058"/>
            <a:ext cx="3946453" cy="21752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SzPct val="120000"/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1pPr>
      <a:lvl2pPr marL="685800" indent="-228600" algn="just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SzPct val="120000"/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SzPct val="120000"/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CMU Sans Serif Medium" panose="02000603000000000000" pitchFamily="2" charset="0"/>
          <a:ea typeface="CMU Sans Serif Medium" panose="02000603000000000000" pitchFamily="2" charset="0"/>
          <a:cs typeface="CMU Sans Serif Medium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tags" Target="../tags/tag1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tags" Target="../tags/tag29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3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32.xml"/><Relationship Id="rId2" Type="http://schemas.openxmlformats.org/officeDocument/2006/relationships/image" Target="../media/image14.png"/><Relationship Id="rId1" Type="http://schemas.openxmlformats.org/officeDocument/2006/relationships/tags" Target="../tags/tag3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3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35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36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3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.png"/><Relationship Id="rId1" Type="http://schemas.openxmlformats.org/officeDocument/2006/relationships/tags" Target="../tags/tag38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50.xml"/><Relationship Id="rId2" Type="http://schemas.openxmlformats.org/officeDocument/2006/relationships/image" Target="../media/image24.png"/><Relationship Id="rId1" Type="http://schemas.openxmlformats.org/officeDocument/2006/relationships/tags" Target="../tags/tag4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hyperlink" Target="https://doi.org/10.1038/s41586-024-07089-6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1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890" y="785495"/>
            <a:ext cx="10904220" cy="2679700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en-GB" dirty="0"/>
              <a:t>Absolute Bindng Free Energy Calculations of Bivalent Molecular Glues</a:t>
            </a:r>
            <a:br>
              <a:rPr lang="en-US" altLang="en-GB" dirty="0"/>
            </a:br>
            <a:r>
              <a:rPr lang="en-US" altLang="en-GB" sz="2220" dirty="0">
                <a:solidFill>
                  <a:srgbClr val="FFFF00"/>
                </a:solidFill>
              </a:rPr>
              <a:t>Fangzhou Yan</a:t>
            </a:r>
            <a:br>
              <a:rPr lang="en-US" altLang="en-GB" sz="2220" dirty="0">
                <a:solidFill>
                  <a:srgbClr val="FFFF00"/>
                </a:solidFill>
              </a:rPr>
            </a:br>
            <a:r>
              <a:rPr lang="en-US" altLang="en-GB" sz="2220" dirty="0">
                <a:solidFill>
                  <a:srgbClr val="FFFF00"/>
                </a:solidFill>
              </a:rPr>
              <a:t>Supervisors: Julien Michel, Benedict Tan</a:t>
            </a:r>
            <a:endParaRPr lang="en-US" altLang="en-GB" sz="2220" dirty="0">
              <a:solidFill>
                <a:srgbClr val="FFFF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603" y="6192531"/>
            <a:ext cx="1617446" cy="499376"/>
          </a:xfrm>
          <a:prstGeom prst="rect">
            <a:avLst/>
          </a:prstGeom>
        </p:spPr>
      </p:pic>
      <p:pic>
        <p:nvPicPr>
          <p:cNvPr id="10" name="Picture 9" descr="A puzzle with a puzzle piece and a puzzle piece with a puzzle piece and a puzzle piece with a puzzle piece and a puzzle piece with a puzzle piece and a puzzle piece with a puzzle piece with&#10;&#10;AI-generated content may be incorrect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512" y="3885666"/>
            <a:ext cx="4130295" cy="1652118"/>
          </a:xfrm>
          <a:prstGeom prst="rect">
            <a:avLst/>
          </a:prstGeom>
        </p:spPr>
      </p:pic>
      <p:pic>
        <p:nvPicPr>
          <p:cNvPr id="3" name="Picture 2" descr="a3fe_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" y="4126865"/>
            <a:ext cx="3602990" cy="1169035"/>
          </a:xfrm>
          <a:prstGeom prst="rect">
            <a:avLst/>
          </a:prstGeom>
        </p:spPr>
      </p:pic>
      <p:pic>
        <p:nvPicPr>
          <p:cNvPr id="11" name="Picture 10" descr="system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r="11767" b="35458"/>
          <a:stretch>
            <a:fillRect/>
          </a:stretch>
        </p:blipFill>
        <p:spPr>
          <a:xfrm>
            <a:off x="7553960" y="3465195"/>
            <a:ext cx="4638040" cy="33928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Molecular Dynamic Simulations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132195" y="2450465"/>
            <a:ext cx="303530" cy="303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5065395" y="1634490"/>
            <a:ext cx="5435600" cy="43586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043930" y="2275840"/>
            <a:ext cx="434975" cy="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6043930" y="1753870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00" b="1">
                <a:solidFill>
                  <a:schemeClr val="accent4"/>
                </a:solidFill>
                <a:effectLst/>
              </a:rPr>
              <a:t>v</a:t>
            </a:r>
            <a:endParaRPr lang="en-US" altLang="zh-CN" sz="2800" b="1">
              <a:solidFill>
                <a:schemeClr val="accent4"/>
              </a:solidFill>
              <a:effectLst/>
            </a:endParaRPr>
          </a:p>
        </p:txBody>
      </p:sp>
      <p:sp>
        <p:nvSpPr>
          <p:cNvPr id="22" name="Oval 21"/>
          <p:cNvSpPr/>
          <p:nvPr>
            <p:custDataLst>
              <p:tags r:id="rId1"/>
            </p:custDataLst>
          </p:nvPr>
        </p:nvSpPr>
        <p:spPr>
          <a:xfrm>
            <a:off x="7136765" y="3409950"/>
            <a:ext cx="303530" cy="30353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435725" y="2753995"/>
            <a:ext cx="358775" cy="28257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 rot="1380000">
            <a:off x="6544945" y="2395220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F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603885" y="1840865"/>
            <a:ext cx="4678680" cy="10763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solidFill>
                  <a:srgbClr val="FF0000"/>
                </a:solidFill>
                <a:effectLst/>
              </a:rPr>
              <a:t>At time </a:t>
            </a:r>
            <a:r>
              <a:rPr lang="en-US" altLang="zh-CN" sz="3200" b="1" i="1">
                <a:solidFill>
                  <a:srgbClr val="FF0000"/>
                </a:solidFill>
                <a:effectLst/>
              </a:rPr>
              <a:t>t + Δt:</a:t>
            </a:r>
            <a:endParaRPr lang="en-US" altLang="zh-CN" sz="3200" b="1" i="1">
              <a:solidFill>
                <a:srgbClr val="FF0000"/>
              </a:solidFill>
              <a:effectLst/>
            </a:endParaRPr>
          </a:p>
          <a:p>
            <a:pPr algn="l"/>
            <a:endParaRPr lang="en-US" altLang="zh-CN" sz="3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Molecular Dynamic Simulations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132195" y="2450465"/>
            <a:ext cx="303530" cy="303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5065395" y="1634490"/>
            <a:ext cx="5435600" cy="43586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6043930" y="1753870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endParaRPr lang="en-US" altLang="zh-CN" sz="2800" b="1">
              <a:solidFill>
                <a:schemeClr val="accent4"/>
              </a:solidFill>
              <a:effectLst/>
            </a:endParaRPr>
          </a:p>
        </p:txBody>
      </p:sp>
      <p:sp>
        <p:nvSpPr>
          <p:cNvPr id="22" name="Oval 21"/>
          <p:cNvSpPr/>
          <p:nvPr>
            <p:custDataLst>
              <p:tags r:id="rId1"/>
            </p:custDataLst>
          </p:nvPr>
        </p:nvSpPr>
        <p:spPr>
          <a:xfrm>
            <a:off x="7136765" y="3409950"/>
            <a:ext cx="303530" cy="30353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380000">
            <a:off x="6544945" y="2395220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603885" y="1840865"/>
            <a:ext cx="4678680" cy="10763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solidFill>
                  <a:srgbClr val="FF0000"/>
                </a:solidFill>
                <a:effectLst/>
              </a:rPr>
              <a:t>At time </a:t>
            </a:r>
            <a:r>
              <a:rPr lang="en-US" altLang="zh-CN" sz="3200" b="1" i="1">
                <a:solidFill>
                  <a:srgbClr val="FF0000"/>
                </a:solidFill>
                <a:effectLst/>
              </a:rPr>
              <a:t>t + Δt:</a:t>
            </a:r>
            <a:endParaRPr lang="en-US" altLang="zh-CN" sz="3200" b="1" i="1">
              <a:solidFill>
                <a:srgbClr val="FF0000"/>
              </a:solidFill>
              <a:effectLst/>
            </a:endParaRPr>
          </a:p>
          <a:p>
            <a:pPr algn="l"/>
            <a:endParaRPr lang="en-US" altLang="zh-CN" sz="3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Molecular Dynamic Simulations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11595" y="2560955"/>
            <a:ext cx="303530" cy="303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5065395" y="1634490"/>
            <a:ext cx="5435600" cy="43586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6043930" y="1753870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endParaRPr lang="en-US" altLang="zh-CN" sz="2800" b="1">
              <a:solidFill>
                <a:schemeClr val="accent4"/>
              </a:solidFill>
              <a:effectLst/>
            </a:endParaRPr>
          </a:p>
        </p:txBody>
      </p:sp>
      <p:sp>
        <p:nvSpPr>
          <p:cNvPr id="22" name="Oval 21"/>
          <p:cNvSpPr/>
          <p:nvPr>
            <p:custDataLst>
              <p:tags r:id="rId1"/>
            </p:custDataLst>
          </p:nvPr>
        </p:nvSpPr>
        <p:spPr>
          <a:xfrm>
            <a:off x="7136765" y="3409950"/>
            <a:ext cx="303530" cy="30353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380000">
            <a:off x="6544945" y="2395220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603885" y="1840865"/>
            <a:ext cx="4678680" cy="107632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solidFill>
                  <a:srgbClr val="FF0000"/>
                </a:solidFill>
                <a:effectLst/>
              </a:rPr>
              <a:t>At time </a:t>
            </a:r>
            <a:r>
              <a:rPr lang="en-US" altLang="zh-CN" sz="3200" b="1" i="1">
                <a:solidFill>
                  <a:srgbClr val="FF0000"/>
                </a:solidFill>
                <a:effectLst/>
              </a:rPr>
              <a:t>t + Δt:</a:t>
            </a:r>
            <a:endParaRPr lang="en-US" altLang="zh-CN" sz="3200" b="1" i="1">
              <a:solidFill>
                <a:srgbClr val="FF0000"/>
              </a:solidFill>
              <a:effectLst/>
            </a:endParaRPr>
          </a:p>
          <a:p>
            <a:pPr algn="l"/>
            <a:endParaRPr lang="en-US" altLang="zh-CN" sz="3200" b="1" i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Molecular Dynamic Simulations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411595" y="2560955"/>
            <a:ext cx="303530" cy="303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5065395" y="1634490"/>
            <a:ext cx="5435600" cy="43586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6043930" y="1753870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endParaRPr lang="en-US" altLang="zh-CN" sz="2800" b="1">
              <a:solidFill>
                <a:schemeClr val="accent4"/>
              </a:solidFill>
              <a:effectLst/>
            </a:endParaRPr>
          </a:p>
        </p:txBody>
      </p:sp>
      <p:sp>
        <p:nvSpPr>
          <p:cNvPr id="22" name="Oval 21"/>
          <p:cNvSpPr/>
          <p:nvPr>
            <p:custDataLst>
              <p:tags r:id="rId1"/>
            </p:custDataLst>
          </p:nvPr>
        </p:nvSpPr>
        <p:spPr>
          <a:xfrm>
            <a:off x="7136765" y="3409950"/>
            <a:ext cx="303530" cy="30353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 rot="1380000">
            <a:off x="6544945" y="2395220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603885" y="1840865"/>
            <a:ext cx="4678680" cy="35382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solidFill>
                  <a:srgbClr val="FF0000"/>
                </a:solidFill>
                <a:effectLst/>
              </a:rPr>
              <a:t>At time </a:t>
            </a:r>
            <a:r>
              <a:rPr lang="en-US" altLang="zh-CN" sz="3200" b="1" i="1">
                <a:solidFill>
                  <a:srgbClr val="FF0000"/>
                </a:solidFill>
                <a:effectLst/>
              </a:rPr>
              <a:t>t + Δt:</a:t>
            </a:r>
            <a:endParaRPr lang="en-US" altLang="zh-CN" sz="3200" b="1" i="1">
              <a:solidFill>
                <a:srgbClr val="FF0000"/>
              </a:solidFill>
              <a:effectLst/>
            </a:endParaRPr>
          </a:p>
          <a:p>
            <a:pPr algn="l"/>
            <a:r>
              <a:rPr lang="en-US" altLang="zh-CN" sz="3200" b="1">
                <a:solidFill>
                  <a:schemeClr val="accent1"/>
                </a:solidFill>
                <a:effectLst/>
              </a:rPr>
              <a:t>new:</a:t>
            </a:r>
            <a:endParaRPr lang="en-US" altLang="zh-CN" sz="3200" b="1">
              <a:solidFill>
                <a:schemeClr val="accent1"/>
              </a:solidFill>
              <a:effectLst/>
            </a:endParaRPr>
          </a:p>
          <a:p>
            <a:pPr algn="l"/>
            <a:r>
              <a:rPr lang="en-US" altLang="zh-CN" sz="3200" b="1">
                <a:solidFill>
                  <a:schemeClr val="accent1"/>
                </a:solidFill>
                <a:effectLst/>
              </a:rPr>
              <a:t>-position</a:t>
            </a:r>
            <a:endParaRPr lang="en-US" altLang="zh-CN" sz="3200" b="1">
              <a:solidFill>
                <a:schemeClr val="accent1"/>
              </a:solidFill>
              <a:effectLst/>
            </a:endParaRPr>
          </a:p>
          <a:p>
            <a:pPr algn="l"/>
            <a:r>
              <a:rPr lang="en-US" altLang="zh-CN" sz="3200" b="1">
                <a:solidFill>
                  <a:schemeClr val="accent1"/>
                </a:solidFill>
                <a:effectLst/>
              </a:rPr>
              <a:t>-velocity</a:t>
            </a:r>
            <a:endParaRPr lang="en-US" altLang="zh-CN" sz="3200" b="1">
              <a:solidFill>
                <a:schemeClr val="accent1"/>
              </a:solidFill>
              <a:effectLst/>
            </a:endParaRPr>
          </a:p>
          <a:p>
            <a:pPr algn="l"/>
            <a:r>
              <a:rPr lang="en-US" altLang="zh-CN" sz="3200" b="1">
                <a:solidFill>
                  <a:schemeClr val="accent1"/>
                </a:solidFill>
                <a:effectLst/>
              </a:rPr>
              <a:t>-force</a:t>
            </a:r>
            <a:endParaRPr lang="en-US" altLang="zh-CN" sz="3200" b="1">
              <a:solidFill>
                <a:schemeClr val="accent1"/>
              </a:solidFill>
              <a:effectLst/>
            </a:endParaRPr>
          </a:p>
          <a:p>
            <a:pPr algn="l"/>
            <a:r>
              <a:rPr lang="en-US" altLang="zh-CN" sz="3200" b="1">
                <a:solidFill>
                  <a:schemeClr val="accent1"/>
                </a:solidFill>
                <a:effectLst/>
              </a:rPr>
              <a:t>...</a:t>
            </a:r>
            <a:endParaRPr lang="en-US" altLang="zh-CN" sz="3200" b="1">
              <a:solidFill>
                <a:schemeClr val="accent1"/>
              </a:solidFill>
              <a:effectLst/>
            </a:endParaRPr>
          </a:p>
          <a:p>
            <a:pPr algn="l"/>
            <a:endParaRPr lang="en-US" altLang="zh-CN" sz="3200" b="1">
              <a:solidFill>
                <a:schemeClr val="accent1"/>
              </a:solidFill>
              <a:effectLst/>
            </a:endParaRPr>
          </a:p>
        </p:txBody>
      </p:sp>
      <p:cxnSp>
        <p:nvCxnSpPr>
          <p:cNvPr id="20" name="Straight Arrow Connector 19"/>
          <p:cNvCxnSpPr/>
          <p:nvPr>
            <p:custDataLst>
              <p:tags r:id="rId2"/>
            </p:custDataLst>
          </p:nvPr>
        </p:nvCxnSpPr>
        <p:spPr>
          <a:xfrm>
            <a:off x="6377940" y="2442210"/>
            <a:ext cx="470535" cy="8382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Rectangles 2"/>
          <p:cNvSpPr/>
          <p:nvPr>
            <p:custDataLst>
              <p:tags r:id="rId3"/>
            </p:custDataLst>
          </p:nvPr>
        </p:nvSpPr>
        <p:spPr>
          <a:xfrm>
            <a:off x="6411595" y="1960245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00" b="1">
                <a:solidFill>
                  <a:schemeClr val="accent4"/>
                </a:solidFill>
                <a:effectLst/>
              </a:rPr>
              <a:t>v’</a:t>
            </a:r>
            <a:endParaRPr lang="en-US" altLang="zh-CN" sz="2800" b="1">
              <a:solidFill>
                <a:schemeClr val="accent4"/>
              </a:solidFill>
              <a:effectLst/>
            </a:endParaRPr>
          </a:p>
        </p:txBody>
      </p:sp>
      <p:cxnSp>
        <p:nvCxnSpPr>
          <p:cNvPr id="23" name="Straight Arrow Connector 22"/>
          <p:cNvCxnSpPr/>
          <p:nvPr>
            <p:custDataLst>
              <p:tags r:id="rId4"/>
            </p:custDataLst>
          </p:nvPr>
        </p:nvCxnSpPr>
        <p:spPr>
          <a:xfrm>
            <a:off x="6715125" y="2949575"/>
            <a:ext cx="323850" cy="31559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Rectangles 3"/>
          <p:cNvSpPr/>
          <p:nvPr>
            <p:custDataLst>
              <p:tags r:id="rId5"/>
            </p:custDataLst>
          </p:nvPr>
        </p:nvSpPr>
        <p:spPr>
          <a:xfrm rot="2760000">
            <a:off x="6871970" y="2760980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F’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2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Rectangles 6"/>
          <p:cNvSpPr/>
          <p:nvPr/>
        </p:nvSpPr>
        <p:spPr>
          <a:xfrm>
            <a:off x="5975350" y="1469390"/>
            <a:ext cx="5435600" cy="43586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4" name="Picture 3" descr="system"/>
          <p:cNvPicPr>
            <a:picLocks noChangeAspect="1"/>
          </p:cNvPicPr>
          <p:nvPr/>
        </p:nvPicPr>
        <p:blipFill>
          <a:blip r:embed="rId1"/>
          <a:srcRect r="15993" b="37243"/>
          <a:stretch>
            <a:fillRect/>
          </a:stretch>
        </p:blipFill>
        <p:spPr>
          <a:xfrm rot="20820000">
            <a:off x="5707380" y="1478915"/>
            <a:ext cx="6053502" cy="4522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Molecular Dynamic Simulations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414895" y="2346960"/>
            <a:ext cx="303530" cy="303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454515" y="2183130"/>
            <a:ext cx="303530" cy="303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298815" y="4190365"/>
            <a:ext cx="303530" cy="303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967595" y="4684395"/>
            <a:ext cx="303530" cy="303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298815" y="2883535"/>
            <a:ext cx="303530" cy="303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430260" y="3386455"/>
            <a:ext cx="303530" cy="303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28905" y="1433830"/>
            <a:ext cx="5550535" cy="34080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3200" b="1">
                <a:solidFill>
                  <a:srgbClr val="FF0000"/>
                </a:solidFill>
                <a:effectLst/>
                <a:cs typeface="+mn-lt"/>
                <a:sym typeface="+mn-ea"/>
              </a:rPr>
              <a:t>Apply to all molecules:</a:t>
            </a:r>
            <a:endParaRPr lang="en-US" altLang="zh-CN" sz="3200" b="1">
              <a:solidFill>
                <a:srgbClr val="FF0000"/>
              </a:solidFill>
              <a:effectLst/>
              <a:cs typeface="+mn-lt"/>
              <a:sym typeface="+mn-ea"/>
            </a:endParaRPr>
          </a:p>
          <a:p>
            <a:pPr algn="l"/>
            <a:endParaRPr lang="en-US" altLang="zh-CN" sz="3200" b="1">
              <a:solidFill>
                <a:srgbClr val="FF0000"/>
              </a:solidFill>
              <a:effectLst/>
              <a:cs typeface="+mn-lt"/>
              <a:sym typeface="+mn-ea"/>
            </a:endParaRPr>
          </a:p>
          <a:p>
            <a:pPr algn="l"/>
            <a:endParaRPr lang="en-US" altLang="zh-CN" sz="3200" b="1">
              <a:solidFill>
                <a:srgbClr val="FF0000"/>
              </a:solidFill>
              <a:effectLst/>
              <a:cs typeface="+mn-lt"/>
              <a:sym typeface="+mn-ea"/>
            </a:endParaRPr>
          </a:p>
          <a:p>
            <a:pPr algn="l"/>
            <a:endParaRPr lang="en-US" altLang="zh-CN" sz="3200" b="1">
              <a:solidFill>
                <a:srgbClr val="FF0000"/>
              </a:solidFill>
              <a:effectLst/>
              <a:cs typeface="+mn-lt"/>
              <a:sym typeface="+mn-ea"/>
            </a:endParaRPr>
          </a:p>
          <a:p>
            <a:pPr algn="l"/>
            <a:endParaRPr lang="en-US" altLang="zh-CN" sz="3200" b="1">
              <a:solidFill>
                <a:srgbClr val="FF0000"/>
              </a:solidFill>
              <a:effectLst/>
              <a:cs typeface="+mn-lt"/>
              <a:sym typeface="+mn-ea"/>
            </a:endParaRPr>
          </a:p>
        </p:txBody>
      </p:sp>
      <p:pic>
        <p:nvPicPr>
          <p:cNvPr id="10" name="334E55B0-647D-440b-865C-3EC943EB4CBC-1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920" y="3423920"/>
            <a:ext cx="9525" cy="9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9" grpId="0" bldLvl="0" animBg="1"/>
      <p:bldP spid="9" grpId="0" bldLvl="0" animBg="1"/>
      <p:bldP spid="11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Molecular Dynamic Simulations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28905" y="1433830"/>
            <a:ext cx="5550535" cy="34080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en-US" altLang="zh-CN" sz="3200" b="1">
                <a:solidFill>
                  <a:srgbClr val="FF0000"/>
                </a:solidFill>
                <a:effectLst/>
                <a:cs typeface="+mn-lt"/>
                <a:sym typeface="+mn-ea"/>
              </a:rPr>
              <a:t>Apply to all molecules:</a:t>
            </a:r>
            <a:endParaRPr lang="en-US" altLang="zh-CN" sz="3200" b="1">
              <a:solidFill>
                <a:srgbClr val="FF0000"/>
              </a:solidFill>
              <a:effectLst/>
              <a:cs typeface="+mn-lt"/>
              <a:sym typeface="+mn-ea"/>
            </a:endParaRPr>
          </a:p>
          <a:p>
            <a:pPr algn="l"/>
            <a:endParaRPr lang="en-US" altLang="zh-CN" sz="3200" b="1">
              <a:solidFill>
                <a:srgbClr val="FF0000"/>
              </a:solidFill>
              <a:effectLst/>
              <a:cs typeface="+mn-lt"/>
              <a:sym typeface="+mn-ea"/>
            </a:endParaRPr>
          </a:p>
          <a:p>
            <a:pPr algn="l"/>
            <a:r>
              <a:rPr lang="en-US" altLang="zh-CN" sz="3200" b="1">
                <a:solidFill>
                  <a:schemeClr val="tx1"/>
                </a:solidFill>
                <a:effectLst/>
                <a:cs typeface="+mn-lt"/>
                <a:sym typeface="+mn-ea"/>
              </a:rPr>
              <a:t>-use forcefields to calculate forces:</a:t>
            </a:r>
            <a:endParaRPr lang="en-US" altLang="zh-CN" sz="3200" b="1">
              <a:solidFill>
                <a:schemeClr val="tx1"/>
              </a:solidFill>
              <a:effectLst/>
              <a:cs typeface="+mn-lt"/>
              <a:sym typeface="+mn-ea"/>
            </a:endParaRPr>
          </a:p>
          <a:p>
            <a:pPr algn="l"/>
            <a:endParaRPr lang="en-US" altLang="zh-CN" sz="3200" b="1">
              <a:solidFill>
                <a:srgbClr val="FF0000"/>
              </a:solidFill>
              <a:effectLst/>
              <a:cs typeface="+mn-lt"/>
              <a:sym typeface="+mn-ea"/>
            </a:endParaRPr>
          </a:p>
          <a:p>
            <a:pPr algn="l"/>
            <a:endParaRPr lang="en-US" altLang="zh-CN" sz="3200" b="1">
              <a:solidFill>
                <a:srgbClr val="FF0000"/>
              </a:solidFill>
              <a:effectLst/>
              <a:cs typeface="+mn-lt"/>
              <a:sym typeface="+mn-ea"/>
            </a:endParaRPr>
          </a:p>
          <a:p>
            <a:pPr algn="l"/>
            <a:endParaRPr lang="en-US" altLang="zh-CN" sz="3200" b="1">
              <a:solidFill>
                <a:srgbClr val="FF0000"/>
              </a:solidFill>
              <a:effectLst/>
              <a:cs typeface="+mn-lt"/>
              <a:sym typeface="+mn-ea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961708" y="4671060"/>
            <a:ext cx="12877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n/>
                <a:solidFill>
                  <a:schemeClr val="accent1"/>
                </a:solidFill>
                <a:effectLst/>
              </a:rPr>
              <a:t>stretching</a:t>
            </a:r>
            <a:endParaRPr lang="en-US" altLang="zh-CN" b="1">
              <a:ln/>
              <a:solidFill>
                <a:schemeClr val="accent1"/>
              </a:solidFill>
              <a:effectLst/>
            </a:endParaRPr>
          </a:p>
        </p:txBody>
      </p:sp>
      <p:pic>
        <p:nvPicPr>
          <p:cNvPr id="21" name="Picture 20" descr="截屏2025-07-23 10.35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3883025"/>
            <a:ext cx="11522710" cy="788035"/>
          </a:xfrm>
          <a:prstGeom prst="rect">
            <a:avLst/>
          </a:prstGeom>
        </p:spPr>
      </p:pic>
      <p:sp>
        <p:nvSpPr>
          <p:cNvPr id="22" name="Rectangles 21"/>
          <p:cNvSpPr/>
          <p:nvPr>
            <p:custDataLst>
              <p:tags r:id="rId2"/>
            </p:custDataLst>
          </p:nvPr>
        </p:nvSpPr>
        <p:spPr>
          <a:xfrm>
            <a:off x="3084513" y="4671060"/>
            <a:ext cx="106299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accent1"/>
                </a:solidFill>
                <a:effectLst/>
              </a:rPr>
              <a:t>bending</a:t>
            </a:r>
            <a:endParaRPr lang="en-US" altLang="zh-CN" b="1">
              <a:solidFill>
                <a:schemeClr val="accent1"/>
              </a:solidFill>
              <a:effectLst/>
            </a:endParaRPr>
          </a:p>
        </p:txBody>
      </p:sp>
      <p:sp>
        <p:nvSpPr>
          <p:cNvPr id="25" name="Rectangles 24"/>
          <p:cNvSpPr/>
          <p:nvPr>
            <p:custDataLst>
              <p:tags r:id="rId3"/>
            </p:custDataLst>
          </p:nvPr>
        </p:nvSpPr>
        <p:spPr>
          <a:xfrm>
            <a:off x="6279833" y="5217160"/>
            <a:ext cx="94869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accent1"/>
                </a:solidFill>
                <a:effectLst/>
              </a:rPr>
              <a:t>torsion</a:t>
            </a:r>
            <a:endParaRPr lang="en-US" altLang="zh-CN" b="1">
              <a:solidFill>
                <a:schemeClr val="accent1"/>
              </a:solidFill>
              <a:effectLst/>
            </a:endParaRPr>
          </a:p>
        </p:txBody>
      </p:sp>
      <p:sp>
        <p:nvSpPr>
          <p:cNvPr id="26" name="Right Brace 25"/>
          <p:cNvSpPr/>
          <p:nvPr/>
        </p:nvSpPr>
        <p:spPr>
          <a:xfrm rot="5400000">
            <a:off x="6647815" y="4088130"/>
            <a:ext cx="213360" cy="170370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ectangles 27"/>
          <p:cNvSpPr/>
          <p:nvPr>
            <p:custDataLst>
              <p:tags r:id="rId4"/>
            </p:custDataLst>
          </p:nvPr>
        </p:nvSpPr>
        <p:spPr>
          <a:xfrm>
            <a:off x="9975215" y="4678680"/>
            <a:ext cx="15119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accent1"/>
                </a:solidFill>
                <a:effectLst/>
              </a:rPr>
              <a:t>non-bonded</a:t>
            </a:r>
            <a:endParaRPr lang="en-US" altLang="zh-CN" b="1">
              <a:solidFill>
                <a:schemeClr val="accent1"/>
              </a:solidFill>
              <a:effectLst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128905" y="6499860"/>
            <a:ext cx="7840345" cy="3683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000">
                <a:solidFill>
                  <a:schemeClr val="accent1"/>
                </a:solidFill>
              </a:rPr>
              <a:t>Wang, J., Wolf, R. M., Caldwell, J. W., Kollman, P. A., &amp; Case, D. A. (2004).  Journal of Computational Chemistry, 25(9), 1157–1174.</a:t>
            </a:r>
            <a:endParaRPr lang="en-US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pymol_clean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-796925" y="907415"/>
            <a:ext cx="13786485" cy="5302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Molecular Dynamic Simulations</a:t>
            </a:r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129540" y="6340475"/>
            <a:ext cx="3649345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/>
              </a:rPr>
              <a:t>*solvent molecules were hidden</a:t>
            </a:r>
            <a:endParaRPr lang="en-US" altLang="zh-CN" b="1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showWhenStopped="1">
                <p:cTn id="2" fill="remove" display="1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How to Calculate Free Energy Changes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370840" y="1229360"/>
            <a:ext cx="5181600" cy="5394960"/>
          </a:xfrm>
        </p:spPr>
        <p:txBody>
          <a:bodyPr/>
          <a:p>
            <a:endParaRPr lang="en-US" sz="2400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05195" y="1381125"/>
            <a:ext cx="6023610" cy="4687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How to Calculate Free Energy Changes</a:t>
            </a:r>
            <a:endParaRPr lang="en-US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05195" y="1381125"/>
            <a:ext cx="6023610" cy="468757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7641590" y="2156460"/>
            <a:ext cx="1967230" cy="52133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64465" y="1229360"/>
            <a:ext cx="5633720" cy="5394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Rare direct binding/unbinding. </a:t>
            </a:r>
            <a:endParaRPr lang="en-US" sz="2200"/>
          </a:p>
          <a:p>
            <a:r>
              <a:rPr lang="en-US" sz="2200"/>
              <a:t>Actual vs simulation timescale : </a:t>
            </a:r>
            <a:r>
              <a:rPr lang="en-US" sz="2200" i="1"/>
              <a:t>s </a:t>
            </a:r>
            <a:r>
              <a:rPr lang="en-US" sz="2200" i="1">
                <a:sym typeface="+mn-ea"/>
              </a:rPr>
              <a:t>vs</a:t>
            </a:r>
            <a:r>
              <a:rPr lang="en-US" sz="2200" i="1"/>
              <a:t> ns </a:t>
            </a:r>
            <a:endParaRPr lang="en-US" sz="2200" i="1"/>
          </a:p>
          <a:p>
            <a:pPr marL="0" indent="0">
              <a:buNone/>
            </a:pPr>
            <a:endParaRPr lang="en-US" sz="22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How to Calculate Free Energy Changes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64465" y="1229360"/>
            <a:ext cx="5633720" cy="5394960"/>
          </a:xfrm>
        </p:spPr>
        <p:txBody>
          <a:bodyPr/>
          <a:p>
            <a:r>
              <a:rPr lang="en-US" sz="2200"/>
              <a:t>Rare direct binding/unbinding. </a:t>
            </a:r>
            <a:endParaRPr lang="en-US" sz="2200"/>
          </a:p>
          <a:p>
            <a:r>
              <a:rPr lang="en-US" sz="2200"/>
              <a:t>Actual vs simulation timescale : </a:t>
            </a:r>
            <a:r>
              <a:rPr lang="en-US" sz="2200" i="1"/>
              <a:t>s </a:t>
            </a:r>
            <a:r>
              <a:rPr lang="en-US" sz="2200" i="1">
                <a:sym typeface="+mn-ea"/>
              </a:rPr>
              <a:t>vs</a:t>
            </a:r>
            <a:r>
              <a:rPr lang="en-US" sz="2200" i="1"/>
              <a:t> ns </a:t>
            </a:r>
            <a:endParaRPr lang="en-US" sz="2200" i="1"/>
          </a:p>
          <a:p>
            <a:r>
              <a:rPr lang="en-US" sz="2200"/>
              <a:t>Thermodynamic cycle of </a:t>
            </a:r>
            <a:r>
              <a:rPr lang="en-US" sz="2200" b="1"/>
              <a:t>“non-physical” states.</a:t>
            </a:r>
            <a:endParaRPr lang="en-US" sz="2200" b="1"/>
          </a:p>
          <a:p>
            <a:r>
              <a:rPr lang="en-US" sz="2200"/>
              <a:t>Simulate each stage separately by </a:t>
            </a:r>
            <a:r>
              <a:rPr lang="en-US" sz="2200" b="1"/>
              <a:t>turning off</a:t>
            </a:r>
            <a:r>
              <a:rPr lang="en-US" sz="2200"/>
              <a:t> corresponding</a:t>
            </a:r>
            <a:r>
              <a:rPr lang="en-US" sz="2200" b="1"/>
              <a:t> interactions.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05195" y="1381125"/>
            <a:ext cx="6023610" cy="4687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Targeted Protein Degradation</a:t>
            </a:r>
            <a:endParaRPr lang="en-US"/>
          </a:p>
        </p:txBody>
      </p:sp>
      <p:pic>
        <p:nvPicPr>
          <p:cNvPr id="4" name="Content Placeholder 3" descr="targetted protein de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37690"/>
            <a:ext cx="7171690" cy="28841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0025" y="6386195"/>
            <a:ext cx="49358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olidFill>
                  <a:schemeClr val="accent1"/>
                </a:solidFill>
              </a:rPr>
              <a:t>Kramer, L. T., &amp; Zhang, X. (2022). Current Research in Chemical Biology, 2, 100020. </a:t>
            </a:r>
            <a:endParaRPr lang="en-US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How to Calculate Free Energy Changes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64465" y="1229360"/>
            <a:ext cx="5633720" cy="5394960"/>
          </a:xfrm>
        </p:spPr>
        <p:txBody>
          <a:bodyPr/>
          <a:p>
            <a:r>
              <a:rPr lang="en-US" sz="2200"/>
              <a:t>Rare direct binding/unbinding. </a:t>
            </a:r>
            <a:endParaRPr lang="en-US" sz="2200"/>
          </a:p>
          <a:p>
            <a:r>
              <a:rPr lang="en-US" sz="2200"/>
              <a:t>Actual vs simulation timescale : </a:t>
            </a:r>
            <a:r>
              <a:rPr lang="en-US" sz="2200" i="1"/>
              <a:t>s </a:t>
            </a:r>
            <a:r>
              <a:rPr lang="en-US" sz="2200" i="1">
                <a:sym typeface="+mn-ea"/>
              </a:rPr>
              <a:t>vs</a:t>
            </a:r>
            <a:r>
              <a:rPr lang="en-US" sz="2200" i="1"/>
              <a:t> ns </a:t>
            </a:r>
            <a:endParaRPr lang="en-US" sz="2200" i="1"/>
          </a:p>
          <a:p>
            <a:r>
              <a:rPr lang="en-US" sz="2200"/>
              <a:t>Thermodynamic cycle of </a:t>
            </a:r>
            <a:r>
              <a:rPr lang="en-US" sz="2200" b="1"/>
              <a:t>“non-physical” states.</a:t>
            </a:r>
            <a:endParaRPr lang="en-US" sz="2200" b="1"/>
          </a:p>
          <a:p>
            <a:r>
              <a:rPr lang="en-US" sz="2200"/>
              <a:t>Simulate each stage separately by </a:t>
            </a:r>
            <a:r>
              <a:rPr lang="en-US" sz="2200" b="1"/>
              <a:t>turning off</a:t>
            </a:r>
            <a:r>
              <a:rPr lang="en-US" sz="2200"/>
              <a:t> corresponding</a:t>
            </a:r>
            <a:r>
              <a:rPr lang="en-US" sz="2200" b="1"/>
              <a:t> interactions.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05195" y="1381125"/>
            <a:ext cx="6023610" cy="468757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9554845" y="1460500"/>
            <a:ext cx="2586990" cy="48482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9947910" y="953770"/>
            <a:ext cx="166687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bound-leg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How to Calculate Free Energy Changes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64465" y="1229360"/>
            <a:ext cx="5633720" cy="5394960"/>
          </a:xfrm>
        </p:spPr>
        <p:txBody>
          <a:bodyPr/>
          <a:p>
            <a:r>
              <a:rPr lang="en-US" sz="2200"/>
              <a:t>Rare direct binding/unbinding. </a:t>
            </a:r>
            <a:endParaRPr lang="en-US" sz="2200"/>
          </a:p>
          <a:p>
            <a:r>
              <a:rPr lang="en-US" sz="2200"/>
              <a:t>Actual vs simulation timescale : </a:t>
            </a:r>
            <a:r>
              <a:rPr lang="en-US" sz="2200" i="1"/>
              <a:t>s </a:t>
            </a:r>
            <a:r>
              <a:rPr lang="en-US" sz="2200" i="1">
                <a:sym typeface="+mn-ea"/>
              </a:rPr>
              <a:t>vs</a:t>
            </a:r>
            <a:r>
              <a:rPr lang="en-US" sz="2200" i="1"/>
              <a:t> ns .</a:t>
            </a:r>
            <a:endParaRPr lang="en-US" sz="2200" i="1"/>
          </a:p>
          <a:p>
            <a:r>
              <a:rPr lang="en-US" sz="2200"/>
              <a:t>Thermodynamic cycle of </a:t>
            </a:r>
            <a:r>
              <a:rPr lang="en-US" sz="2200" b="1"/>
              <a:t>“non-physical” states.</a:t>
            </a:r>
            <a:endParaRPr lang="en-US" sz="2200" b="1"/>
          </a:p>
          <a:p>
            <a:r>
              <a:rPr lang="en-US" sz="2200"/>
              <a:t>Simulate each stage separately by </a:t>
            </a:r>
            <a:r>
              <a:rPr lang="en-US" sz="2200" b="1"/>
              <a:t>turning off</a:t>
            </a:r>
            <a:r>
              <a:rPr lang="en-US" sz="2200"/>
              <a:t> corresponding</a:t>
            </a:r>
            <a:r>
              <a:rPr lang="en-US" sz="2200" b="1"/>
              <a:t> interactions.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05195" y="1381125"/>
            <a:ext cx="6023610" cy="468757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5798185" y="1460500"/>
            <a:ext cx="2586990" cy="4848225"/>
          </a:xfrm>
          <a:prstGeom prst="rect">
            <a:avLst/>
          </a:prstGeom>
          <a:ln w="28575"/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" name="Rectangles 3"/>
          <p:cNvSpPr/>
          <p:nvPr/>
        </p:nvSpPr>
        <p:spPr>
          <a:xfrm>
            <a:off x="6361430" y="975995"/>
            <a:ext cx="131762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free-leg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How to Calculate Free Energy Changes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64465" y="1229360"/>
            <a:ext cx="5633720" cy="5394960"/>
          </a:xfrm>
        </p:spPr>
        <p:txBody>
          <a:bodyPr/>
          <a:p>
            <a:r>
              <a:rPr lang="en-US" sz="2200"/>
              <a:t>Rare direct binding/unbinding. </a:t>
            </a:r>
            <a:endParaRPr lang="en-US" sz="2200"/>
          </a:p>
          <a:p>
            <a:r>
              <a:rPr lang="en-US" sz="2200"/>
              <a:t>Actual vs simulation timescale : </a:t>
            </a:r>
            <a:r>
              <a:rPr lang="en-US" sz="2200" i="1"/>
              <a:t>s </a:t>
            </a:r>
            <a:r>
              <a:rPr lang="en-US" sz="2200" i="1">
                <a:sym typeface="+mn-ea"/>
              </a:rPr>
              <a:t>vs</a:t>
            </a:r>
            <a:r>
              <a:rPr lang="en-US" sz="2200" i="1"/>
              <a:t> ns </a:t>
            </a:r>
            <a:endParaRPr lang="en-US" sz="2200" i="1"/>
          </a:p>
          <a:p>
            <a:r>
              <a:rPr lang="en-US" sz="2200"/>
              <a:t>Thermodynamic cycle of </a:t>
            </a:r>
            <a:r>
              <a:rPr lang="en-US" sz="2200" b="1"/>
              <a:t>“non-physical” states.</a:t>
            </a:r>
            <a:endParaRPr lang="en-US" sz="2200" b="1"/>
          </a:p>
          <a:p>
            <a:r>
              <a:rPr lang="en-US" sz="2200"/>
              <a:t>Simulate each stage separately by </a:t>
            </a:r>
            <a:r>
              <a:rPr lang="en-US" sz="2200" b="1"/>
              <a:t>turning off</a:t>
            </a:r>
            <a:r>
              <a:rPr lang="en-US" sz="2200"/>
              <a:t> corresponding </a:t>
            </a:r>
            <a:r>
              <a:rPr lang="en-US" sz="2200" b="1"/>
              <a:t>interactions.</a:t>
            </a:r>
            <a:endParaRPr lang="en-US" sz="2200"/>
          </a:p>
          <a:p>
            <a:r>
              <a:rPr lang="en-US" sz="2200" b="1"/>
              <a:t>Restraints</a:t>
            </a:r>
            <a:r>
              <a:rPr lang="en-US" sz="2200"/>
              <a:t> to fix</a:t>
            </a:r>
            <a:r>
              <a:rPr lang="en-US" sz="2200"/>
              <a:t> the non-interacting ligand inside the binding pocket.</a:t>
            </a:r>
            <a:endParaRPr lang="en-US" sz="2200"/>
          </a:p>
          <a:p>
            <a:r>
              <a:rPr lang="en-US" sz="2200" b="1"/>
              <a:t>Correction</a:t>
            </a:r>
            <a:r>
              <a:rPr lang="en-US" sz="2200"/>
              <a:t> for the loss of </a:t>
            </a:r>
            <a:r>
              <a:rPr lang="en-US" sz="2200" b="1"/>
              <a:t>entropy.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05195" y="1381125"/>
            <a:ext cx="6023610" cy="468757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5978525" y="4939030"/>
            <a:ext cx="5935345" cy="146748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How to Calculate Free Energy Changes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64465" y="1229360"/>
            <a:ext cx="5633720" cy="5394960"/>
          </a:xfrm>
        </p:spPr>
        <p:txBody>
          <a:bodyPr/>
          <a:p>
            <a:r>
              <a:rPr lang="en-US" sz="2200"/>
              <a:t>Rare direct binding/unbinding. </a:t>
            </a:r>
            <a:endParaRPr lang="en-US" sz="2200"/>
          </a:p>
          <a:p>
            <a:r>
              <a:rPr lang="en-US" sz="2200"/>
              <a:t>Actual vs simulation timescale : </a:t>
            </a:r>
            <a:r>
              <a:rPr lang="en-US" sz="2200" i="1"/>
              <a:t>s </a:t>
            </a:r>
            <a:r>
              <a:rPr lang="en-US" sz="2200" i="1">
                <a:sym typeface="+mn-ea"/>
              </a:rPr>
              <a:t>vs</a:t>
            </a:r>
            <a:r>
              <a:rPr lang="en-US" sz="2200" i="1"/>
              <a:t> ns </a:t>
            </a:r>
            <a:endParaRPr lang="en-US" sz="2200" i="1"/>
          </a:p>
          <a:p>
            <a:r>
              <a:rPr lang="en-US" sz="2200"/>
              <a:t>Thermodynamic cycle of </a:t>
            </a:r>
            <a:r>
              <a:rPr lang="en-US" sz="2200" b="1"/>
              <a:t>“non-physical” states.</a:t>
            </a:r>
            <a:endParaRPr lang="en-US" sz="2200" b="1"/>
          </a:p>
          <a:p>
            <a:r>
              <a:rPr lang="en-US" sz="2200"/>
              <a:t>Simulate each stage separately by </a:t>
            </a:r>
            <a:r>
              <a:rPr lang="en-US" sz="2200" b="1"/>
              <a:t>turning off</a:t>
            </a:r>
            <a:r>
              <a:rPr lang="en-US" sz="2200"/>
              <a:t> corresponding </a:t>
            </a:r>
            <a:r>
              <a:rPr lang="en-US" sz="2200" b="1"/>
              <a:t>interactions.</a:t>
            </a:r>
            <a:endParaRPr lang="en-US" sz="2200"/>
          </a:p>
          <a:p>
            <a:r>
              <a:rPr lang="en-US" sz="2200" b="1"/>
              <a:t>Restraints</a:t>
            </a:r>
            <a:r>
              <a:rPr lang="en-US" sz="2200"/>
              <a:t> to fix</a:t>
            </a:r>
            <a:r>
              <a:rPr lang="en-US" sz="2200"/>
              <a:t> the non-interacting ligand inside the binding pocket.</a:t>
            </a:r>
            <a:endParaRPr lang="en-US" sz="2200"/>
          </a:p>
          <a:p>
            <a:r>
              <a:rPr lang="en-US" sz="2200" b="1"/>
              <a:t>Correction</a:t>
            </a:r>
            <a:r>
              <a:rPr lang="en-US" sz="2200"/>
              <a:t> for the loss of </a:t>
            </a:r>
            <a:r>
              <a:rPr lang="en-US" sz="2200" b="1"/>
              <a:t>entropy.</a:t>
            </a:r>
            <a:endParaRPr lang="en-US" sz="2200"/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05195" y="1381125"/>
            <a:ext cx="6023610" cy="4687570"/>
          </a:xfrm>
          <a:prstGeom prst="rect">
            <a:avLst/>
          </a:prstGeom>
        </p:spPr>
      </p:pic>
      <p:sp>
        <p:nvSpPr>
          <p:cNvPr id="3" name="Rectangles 2"/>
          <p:cNvSpPr/>
          <p:nvPr/>
        </p:nvSpPr>
        <p:spPr>
          <a:xfrm>
            <a:off x="9479280" y="1537335"/>
            <a:ext cx="2410460" cy="2100580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How to Calculate Free Energy Changes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1"/>
          </p:nvPr>
        </p:nvSpPr>
        <p:spPr>
          <a:xfrm>
            <a:off x="164465" y="1229360"/>
            <a:ext cx="5633720" cy="5927090"/>
          </a:xfrm>
        </p:spPr>
        <p:txBody>
          <a:bodyPr/>
          <a:p>
            <a:r>
              <a:rPr lang="en-US" sz="2200"/>
              <a:t>Rare direct binding/unbinding. </a:t>
            </a:r>
            <a:endParaRPr lang="en-US" sz="2200"/>
          </a:p>
          <a:p>
            <a:r>
              <a:rPr lang="en-US" sz="2200"/>
              <a:t>Actual vs simulation timescale : </a:t>
            </a:r>
            <a:r>
              <a:rPr lang="en-US" sz="2200" i="1"/>
              <a:t>s </a:t>
            </a:r>
            <a:r>
              <a:rPr lang="en-US" sz="2200" i="1">
                <a:sym typeface="+mn-ea"/>
              </a:rPr>
              <a:t>vs</a:t>
            </a:r>
            <a:r>
              <a:rPr lang="en-US" sz="2200" i="1"/>
              <a:t> ns </a:t>
            </a:r>
            <a:endParaRPr lang="en-US" sz="2200" i="1"/>
          </a:p>
          <a:p>
            <a:r>
              <a:rPr lang="en-US" sz="2200"/>
              <a:t>Thermodynamic cycle of </a:t>
            </a:r>
            <a:r>
              <a:rPr lang="en-US" sz="2200" b="1"/>
              <a:t>“non-physical” states.</a:t>
            </a:r>
            <a:endParaRPr lang="en-US" sz="2200" b="1"/>
          </a:p>
          <a:p>
            <a:r>
              <a:rPr lang="en-US" sz="2200"/>
              <a:t>Simulate each stage separately by </a:t>
            </a:r>
            <a:r>
              <a:rPr lang="en-US" sz="2200" b="1"/>
              <a:t>turning off</a:t>
            </a:r>
            <a:r>
              <a:rPr lang="en-US" sz="2200"/>
              <a:t> corresponding </a:t>
            </a:r>
            <a:r>
              <a:rPr lang="en-US" sz="2200" b="1"/>
              <a:t>interactions.</a:t>
            </a:r>
            <a:endParaRPr lang="en-US" sz="2200"/>
          </a:p>
          <a:p>
            <a:r>
              <a:rPr lang="en-US" sz="2200" b="1"/>
              <a:t>Restraints </a:t>
            </a:r>
            <a:r>
              <a:rPr lang="en-US" sz="2200"/>
              <a:t>to fix the non-interacting ligand inside the binding pocket.</a:t>
            </a:r>
            <a:endParaRPr lang="en-US" sz="2200"/>
          </a:p>
          <a:p>
            <a:r>
              <a:rPr lang="en-US" sz="2200" b="1"/>
              <a:t>Correction</a:t>
            </a:r>
            <a:r>
              <a:rPr lang="en-US" sz="2200"/>
              <a:t> for the loss of </a:t>
            </a:r>
            <a:r>
              <a:rPr lang="en-US" sz="2200" b="1"/>
              <a:t>entropy.</a:t>
            </a:r>
            <a:endParaRPr lang="en-US" sz="2200" b="1"/>
          </a:p>
          <a:p>
            <a:r>
              <a:rPr lang="en-US" sz="2200" b="1">
                <a:solidFill>
                  <a:srgbClr val="FF0000"/>
                </a:solidFill>
              </a:rPr>
              <a:t>Choice of restraints is important.</a:t>
            </a:r>
            <a:r>
              <a:rPr lang="en-US" sz="2200"/>
              <a:t> </a:t>
            </a:r>
            <a:endParaRPr lang="en-US" sz="2200"/>
          </a:p>
          <a:p>
            <a:endParaRPr lang="en-US" sz="1000">
              <a:solidFill>
                <a:schemeClr val="accent1"/>
              </a:solidFill>
            </a:endParaRPr>
          </a:p>
        </p:txBody>
      </p:sp>
      <p:pic>
        <p:nvPicPr>
          <p:cNvPr id="13" name="Content Placeholder 12"/>
          <p:cNvPicPr>
            <a:picLocks noChangeAspect="1"/>
          </p:cNvPicPr>
          <p:nvPr>
            <p:ph sz="half" idx="2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05195" y="1381125"/>
            <a:ext cx="6023610" cy="4687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" name="Content Placeholder 13" descr="Restraints"/>
          <p:cNvPicPr>
            <a:picLocks noChangeAspect="1"/>
          </p:cNvPicPr>
          <p:nvPr>
            <p:ph idx="1"/>
          </p:nvPr>
        </p:nvPicPr>
        <p:blipFill>
          <a:blip r:embed="rId1"/>
          <a:srcRect r="3147" b="4819"/>
          <a:stretch>
            <a:fillRect/>
          </a:stretch>
        </p:blipFill>
        <p:spPr>
          <a:xfrm>
            <a:off x="2252345" y="3222625"/>
            <a:ext cx="6761480" cy="31102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Comparisons of Two Types of Restraints</a:t>
            </a:r>
            <a:endParaRPr lang="en-US"/>
          </a:p>
        </p:txBody>
      </p:sp>
      <p:graphicFrame>
        <p:nvGraphicFramePr>
          <p:cNvPr id="15" name="Table 14"/>
          <p:cNvGraphicFramePr/>
          <p:nvPr>
            <p:custDataLst>
              <p:tags r:id="rId2"/>
            </p:custDataLst>
          </p:nvPr>
        </p:nvGraphicFramePr>
        <p:xfrm>
          <a:off x="723900" y="1209675"/>
          <a:ext cx="10887710" cy="2219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43855"/>
                <a:gridCol w="5443855"/>
              </a:tblGrid>
              <a:tr h="3581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Multiple Distance Restraints (MDR)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Boresch Restraints (BR)</a:t>
                      </a:r>
                      <a:endParaRPr lang="en-US"/>
                    </a:p>
                  </a:txBody>
                  <a:tcPr/>
                </a:tc>
              </a:tr>
              <a:tr h="897890">
                <a:tc>
                  <a:txBody>
                    <a:bodyPr/>
                    <a:p>
                      <a:pPr marL="285750" indent="-285750" algn="l">
                        <a:buFont typeface="Arial" panose="020B0604020202090204" pitchFamily="34" charset="0"/>
                        <a:buChar char="•"/>
                      </a:pPr>
                      <a:r>
                        <a:rPr lang="en-US"/>
                        <a:t>Multiple distance restraints between atom pairs.</a:t>
                      </a:r>
                      <a:endParaRPr lang="en-US"/>
                    </a:p>
                    <a:p>
                      <a:pPr marL="285750" indent="-285750" algn="l">
                        <a:buFont typeface="Arial" panose="020B0604020202090204" pitchFamily="34" charset="0"/>
                        <a:buChar char="•"/>
                      </a:pPr>
                      <a:r>
                        <a:rPr lang="en-US"/>
                        <a:t>Multiple anchor points on protein and ligand.</a:t>
                      </a:r>
                      <a:endParaRPr lang="en-US"/>
                    </a:p>
                    <a:p>
                      <a:pPr marL="285750" indent="-285750" algn="l">
                        <a:buFont typeface="Arial" panose="020B0604020202090204" pitchFamily="34" charset="0"/>
                        <a:buChar char="•"/>
                      </a:pPr>
                      <a:r>
                        <a:rPr lang="en-US"/>
                        <a:t>Ligand restrained to a greater extent.</a:t>
                      </a:r>
                      <a:endParaRPr lang="en-US"/>
                    </a:p>
                    <a:p>
                      <a:pPr marL="285750" indent="-285750" algn="l">
                        <a:buFont typeface="Arial" panose="020B0604020202090204" pitchFamily="34" charset="0"/>
                        <a:buChar char="•"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marL="285750" indent="-285750" algn="l">
                        <a:buFont typeface="Arial" panose="020B0604020202090204" pitchFamily="34" charset="0"/>
                        <a:buChar char="•"/>
                      </a:pPr>
                      <a:r>
                        <a:rPr lang="en-US"/>
                        <a:t>Six external degrees of freedom (1 distance, 2 angles, 3 dihedrals)</a:t>
                      </a:r>
                      <a:endParaRPr lang="en-US"/>
                    </a:p>
                    <a:p>
                      <a:pPr marL="285750" indent="-285750" algn="l">
                        <a:buFont typeface="Arial" panose="020B0604020202090204" pitchFamily="34" charset="0"/>
                        <a:buChar char="•"/>
                      </a:pPr>
                      <a:r>
                        <a:rPr lang="en-US"/>
                        <a:t>3 atoms of protein and 3 atoms of ligand.</a:t>
                      </a:r>
                      <a:endParaRPr lang="en-US"/>
                    </a:p>
                    <a:p>
                      <a:pPr marL="285750" indent="-285750" algn="l">
                        <a:buFont typeface="Arial" panose="020B0604020202090204" pitchFamily="34" charset="0"/>
                        <a:buChar char="•"/>
                      </a:pPr>
                      <a:r>
                        <a:rPr lang="en-US"/>
                        <a:t>Stability sensitive to the chioce of anchor point.</a:t>
                      </a:r>
                      <a:endParaRPr lang="en-US"/>
                    </a:p>
                    <a:p>
                      <a:pPr marL="285750" indent="-285750" algn="l">
                        <a:buFont typeface="Arial" panose="020B0604020202090204" pitchFamily="34" charset="0"/>
                        <a:buChar char="•"/>
                      </a:pPr>
                      <a:endParaRPr lang="en-US"/>
                    </a:p>
                  </a:txBody>
                  <a:tcPr/>
                </a:tc>
              </a:tr>
              <a:tr h="3905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accent1"/>
                          </a:solidFill>
                        </a:rPr>
                        <a:t>Extra simulations to get </a:t>
                      </a:r>
                      <a:r>
                        <a:rPr lang="en-US" i="1">
                          <a:solidFill>
                            <a:schemeClr val="accent1"/>
                          </a:solidFill>
                        </a:rPr>
                        <a:t>ΔG</a:t>
                      </a:r>
                      <a:r>
                        <a:rPr lang="en-US" i="1" baseline="-25000">
                          <a:solidFill>
                            <a:schemeClr val="accent1"/>
                          </a:solidFill>
                        </a:rPr>
                        <a:t>Release</a:t>
                      </a:r>
                      <a:endParaRPr lang="en-US" i="1" baseline="-25000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Direct calculation of </a:t>
                      </a:r>
                      <a:r>
                        <a:rPr lang="en-US" sz="1800" i="1">
                          <a:solidFill>
                            <a:srgbClr val="FF0000"/>
                          </a:solidFill>
                          <a:sym typeface="+mn-ea"/>
                        </a:rPr>
                        <a:t>ΔG</a:t>
                      </a:r>
                      <a:r>
                        <a:rPr lang="en-US" sz="1800" i="1" baseline="-25000">
                          <a:solidFill>
                            <a:srgbClr val="FF0000"/>
                          </a:solidFill>
                          <a:sym typeface="+mn-ea"/>
                        </a:rPr>
                        <a:t>Release</a:t>
                      </a:r>
                      <a:endParaRPr lang="en-US" sz="1800" i="1" baseline="-250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s 16"/>
          <p:cNvSpPr/>
          <p:nvPr>
            <p:custDataLst>
              <p:tags r:id="rId3"/>
            </p:custDataLst>
          </p:nvPr>
        </p:nvSpPr>
        <p:spPr>
          <a:xfrm>
            <a:off x="3283268" y="5872480"/>
            <a:ext cx="90551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/>
              </a:rPr>
              <a:t>MDR</a:t>
            </a:r>
            <a:endParaRPr lang="en-US" altLang="zh-CN" sz="2400" b="1">
              <a:solidFill>
                <a:schemeClr val="tx1"/>
              </a:solidFill>
              <a:effectLst/>
            </a:endParaRPr>
          </a:p>
        </p:txBody>
      </p:sp>
      <p:sp>
        <p:nvSpPr>
          <p:cNvPr id="18" name="Rectangles 17"/>
          <p:cNvSpPr/>
          <p:nvPr>
            <p:custDataLst>
              <p:tags r:id="rId4"/>
            </p:custDataLst>
          </p:nvPr>
        </p:nvSpPr>
        <p:spPr>
          <a:xfrm>
            <a:off x="6740526" y="5872480"/>
            <a:ext cx="403161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/>
              </a:rPr>
              <a:t>BR (more commonly used)</a:t>
            </a:r>
            <a:endParaRPr lang="en-US" altLang="zh-CN" sz="2400" b="1">
              <a:solidFill>
                <a:schemeClr val="tx1"/>
              </a:solidFill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4295" y="6490335"/>
            <a:ext cx="320929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olidFill>
                  <a:schemeClr val="accent1"/>
                </a:solidFill>
              </a:rPr>
              <a:t>J. Chem. Theory Comput. 2023, 19, 12, 3686–3704</a:t>
            </a:r>
            <a:endParaRPr lang="en-US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Comparisons of Two Types of Restraints</a:t>
            </a:r>
            <a:endParaRPr lang="en-US"/>
          </a:p>
        </p:txBody>
      </p:sp>
      <p:graphicFrame>
        <p:nvGraphicFramePr>
          <p:cNvPr id="12" name="Content Placeholder 11"/>
          <p:cNvGraphicFramePr/>
          <p:nvPr>
            <p:ph idx="1"/>
            <p:custDataLst>
              <p:tags r:id="rId1"/>
            </p:custDataLst>
          </p:nvPr>
        </p:nvGraphicFramePr>
        <p:xfrm>
          <a:off x="659765" y="2355215"/>
          <a:ext cx="1098042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6810"/>
                <a:gridCol w="4281805"/>
                <a:gridCol w="4281805"/>
              </a:tblGrid>
              <a:tr h="64008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ym typeface="+mn-ea"/>
                        </a:rPr>
                        <a:t>Boresch </a:t>
                      </a:r>
                      <a:endParaRPr lang="en-US" sz="1800"/>
                    </a:p>
                    <a:p>
                      <a:pPr algn="ctr">
                        <a:buNone/>
                      </a:pPr>
                      <a:r>
                        <a:rPr lang="en-US" sz="1800"/>
                        <a:t>Energy [kcal/mol]</a:t>
                      </a: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Multiple Distance </a:t>
                      </a:r>
                      <a:endParaRPr lang="en-US"/>
                    </a:p>
                    <a:p>
                      <a:pPr algn="ctr">
                        <a:buNone/>
                      </a:pPr>
                      <a:r>
                        <a:rPr lang="en-US"/>
                        <a:t>Energy [kcal/mol]</a:t>
                      </a: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/>
                        <a:t>Bound-discharge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162.00 ± 0.75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162.02 ± 1.18</a:t>
                      </a: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/>
                        <a:t>Bound-vanish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27.12 ± 1.75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32.15 ± 3.77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/>
                        <a:t>Bound-restrain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1.27 ± 0.10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0.27 ± 0.26</a:t>
                      </a:r>
                      <a:endParaRPr 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/>
                        <a:t>Restrain correction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rgbClr val="FF0000"/>
                          </a:solidFill>
                        </a:rPr>
                        <a:t>-9.44 (no simulation)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1800">
                          <a:solidFill>
                            <a:srgbClr val="FF0000"/>
                          </a:solidFill>
                          <a:sym typeface="+mn-ea"/>
                        </a:rPr>
                        <a:t>-20.15 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sym typeface="+mn-ea"/>
                        </a:rPr>
                        <a:t>± 0.50</a:t>
                      </a:r>
                      <a:endParaRPr lang="en-US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en-US">
                          <a:solidFill>
                            <a:schemeClr val="accent1"/>
                          </a:solidFill>
                        </a:rPr>
                        <a:t>Final Free Energy</a:t>
                      </a:r>
                      <a:endParaRPr lang="en-US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accent1"/>
                          </a:solidFill>
                        </a:rPr>
                        <a:t>-41.77 </a:t>
                      </a:r>
                      <a:r>
                        <a:rPr lang="en-US" sz="1800">
                          <a:solidFill>
                            <a:schemeClr val="accent1"/>
                          </a:solidFill>
                          <a:sym typeface="+mn-ea"/>
                        </a:rPr>
                        <a:t>± 3.07</a:t>
                      </a:r>
                      <a:endParaRPr lang="en-US" sz="1800">
                        <a:solidFill>
                          <a:schemeClr val="accent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>
                          <a:solidFill>
                            <a:schemeClr val="accent1"/>
                          </a:solidFill>
                        </a:rPr>
                        <a:t>-34.90 </a:t>
                      </a:r>
                      <a:r>
                        <a:rPr lang="en-US" sz="1800">
                          <a:solidFill>
                            <a:schemeClr val="accent1"/>
                          </a:solidFill>
                          <a:sym typeface="+mn-ea"/>
                        </a:rPr>
                        <a:t>± 3.73</a:t>
                      </a:r>
                      <a:endParaRPr lang="en-US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ontent Placeholder 10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64465" y="1229360"/>
            <a:ext cx="11475720" cy="112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1 ns simulations for 5 replicas (repeats).</a:t>
            </a:r>
            <a:endParaRPr lang="en-US" sz="2200"/>
          </a:p>
          <a:p>
            <a:r>
              <a:rPr lang="en-US" sz="2200"/>
              <a:t>Assumption: both will give similar overall energy, but MDR will be more precise. </a:t>
            </a:r>
            <a:endParaRPr lang="en-US" sz="2200"/>
          </a:p>
          <a:p>
            <a:endParaRPr lang="en-US" sz="1000">
              <a:solidFill>
                <a:schemeClr val="accent1"/>
              </a:solidFill>
            </a:endParaRPr>
          </a:p>
        </p:txBody>
      </p:sp>
      <p:sp>
        <p:nvSpPr>
          <p:cNvPr id="3" name="Content Placeholder 10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91465" y="5339080"/>
            <a:ext cx="11475720" cy="112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000">
              <a:solidFill>
                <a:schemeClr val="accent1"/>
              </a:solidFill>
            </a:endParaRPr>
          </a:p>
        </p:txBody>
      </p:sp>
      <p:sp>
        <p:nvSpPr>
          <p:cNvPr id="4" name="Content Placeholder 10"/>
          <p:cNvSpPr>
            <a:spLocks noGrp="1"/>
          </p:cNvSpPr>
          <p:nvPr/>
        </p:nvSpPr>
        <p:spPr>
          <a:xfrm>
            <a:off x="291465" y="5091430"/>
            <a:ext cx="11475720" cy="112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Comparisons of Two Types of Restraints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65" y="1229360"/>
            <a:ext cx="11475720" cy="494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1 ns simulations for 5 replicas (repeats).</a:t>
            </a:r>
            <a:endParaRPr lang="en-US" sz="2200"/>
          </a:p>
          <a:p>
            <a:r>
              <a:rPr lang="en-US" sz="2200"/>
              <a:t>Assumption: both will give similar overall energy, but MDR will be more precise. </a:t>
            </a:r>
            <a:endParaRPr lang="en-US" sz="2200"/>
          </a:p>
          <a:p>
            <a:r>
              <a:rPr lang="en-US" sz="2200" b="1"/>
              <a:t>Ligand more fixed in place with MDR.</a:t>
            </a:r>
            <a:endParaRPr lang="en-US" sz="2200" b="1"/>
          </a:p>
          <a:p>
            <a:r>
              <a:rPr lang="en-US" sz="2200" b="1"/>
              <a:t>RMSD (root-mean-square deviation) of bound-vanish (</a:t>
            </a:r>
            <a:r>
              <a:rPr lang="en-US" sz="2200" b="1"/>
              <a:t>λ= 1) of two runs:</a:t>
            </a:r>
            <a:endParaRPr lang="en-US" sz="2200" b="1"/>
          </a:p>
          <a:p>
            <a:endParaRPr lang="en-US" sz="2200"/>
          </a:p>
          <a:p>
            <a:endParaRPr lang="en-US" sz="1000">
              <a:solidFill>
                <a:schemeClr val="accent1"/>
              </a:solidFill>
            </a:endParaRPr>
          </a:p>
        </p:txBody>
      </p:sp>
      <p:pic>
        <p:nvPicPr>
          <p:cNvPr id="4" name="Picture 3" descr="BR_RMS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20" y="3392170"/>
            <a:ext cx="2977515" cy="2981960"/>
          </a:xfrm>
          <a:prstGeom prst="rect">
            <a:avLst/>
          </a:prstGeom>
        </p:spPr>
      </p:pic>
      <p:pic>
        <p:nvPicPr>
          <p:cNvPr id="5" name="Picture 4" descr="MDR_RMS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0" y="3368675"/>
            <a:ext cx="3162300" cy="3005455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5940743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7" name="Rectangles 6"/>
          <p:cNvSpPr/>
          <p:nvPr/>
        </p:nvSpPr>
        <p:spPr>
          <a:xfrm>
            <a:off x="1623060" y="6374130"/>
            <a:ext cx="1296035" cy="4298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200" b="1">
                <a:solidFill>
                  <a:schemeClr val="accent1"/>
                </a:solidFill>
                <a:effectLst/>
              </a:rPr>
              <a:t>Boresch</a:t>
            </a:r>
            <a:endParaRPr lang="en-US" altLang="zh-CN" sz="2200" b="1">
              <a:solidFill>
                <a:schemeClr val="accent1"/>
              </a:solidFill>
              <a:effectLst/>
            </a:endParaRPr>
          </a:p>
        </p:txBody>
      </p:sp>
      <p:sp>
        <p:nvSpPr>
          <p:cNvPr id="9" name="Oval 8"/>
          <p:cNvSpPr/>
          <p:nvPr/>
        </p:nvSpPr>
        <p:spPr>
          <a:xfrm>
            <a:off x="5768340" y="3323590"/>
            <a:ext cx="1028700" cy="276225"/>
          </a:xfrm>
          <a:prstGeom prst="ellips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797040" y="3462020"/>
            <a:ext cx="1495425" cy="404495"/>
          </a:xfrm>
          <a:prstGeom prst="straightConnector1">
            <a:avLst/>
          </a:prstGeom>
          <a:ln w="19050">
            <a:solidFill>
              <a:srgbClr val="FF0000"/>
            </a:solidFill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Rectangles 13"/>
          <p:cNvSpPr/>
          <p:nvPr>
            <p:custDataLst>
              <p:tags r:id="rId4"/>
            </p:custDataLst>
          </p:nvPr>
        </p:nvSpPr>
        <p:spPr>
          <a:xfrm>
            <a:off x="5174933" y="6374130"/>
            <a:ext cx="2501900" cy="42989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200" b="1">
                <a:solidFill>
                  <a:schemeClr val="accent1"/>
                </a:solidFill>
                <a:effectLst/>
              </a:rPr>
              <a:t>Multiple Distance</a:t>
            </a:r>
            <a:endParaRPr lang="en-US" altLang="zh-CN" sz="2200" b="1">
              <a:solidFill>
                <a:schemeClr val="accent1"/>
              </a:solidFill>
              <a:effectLst/>
            </a:endParaRPr>
          </a:p>
        </p:txBody>
      </p:sp>
      <p:sp>
        <p:nvSpPr>
          <p:cNvPr id="17" name="Rectangles 16"/>
          <p:cNvSpPr/>
          <p:nvPr/>
        </p:nvSpPr>
        <p:spPr>
          <a:xfrm>
            <a:off x="7775575" y="3936365"/>
            <a:ext cx="42043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rgbClr val="FF0000"/>
                </a:solidFill>
                <a:effectLst/>
              </a:rPr>
              <a:t>protein-ligand interactions turned off</a:t>
            </a:r>
            <a:endParaRPr lang="en-US" altLang="zh-CN" b="1">
              <a:solidFill>
                <a:srgbClr val="FF0000"/>
              </a:solidFill>
              <a:effectLst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703580" y="3550285"/>
            <a:ext cx="550545" cy="26371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ectangles 7"/>
          <p:cNvSpPr/>
          <p:nvPr>
            <p:custDataLst>
              <p:tags r:id="rId5"/>
            </p:custDataLst>
          </p:nvPr>
        </p:nvSpPr>
        <p:spPr>
          <a:xfrm>
            <a:off x="4514850" y="3535045"/>
            <a:ext cx="550545" cy="2637155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7" grpId="0"/>
      <p:bldP spid="9" grpId="1" animBg="1"/>
      <p:bldP spid="17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Comparisons of Two Types of Restraints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64465" y="1229360"/>
            <a:ext cx="11716385" cy="4942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/>
              <a:t>1 ns simulations for 5 replicas (repeats).</a:t>
            </a:r>
            <a:endParaRPr lang="en-US" sz="2200"/>
          </a:p>
          <a:p>
            <a:r>
              <a:rPr lang="en-US" sz="2200"/>
              <a:t>Assumption: both will give similar overall energy, but MDR will be more precise. </a:t>
            </a:r>
            <a:endParaRPr lang="en-US" sz="2200"/>
          </a:p>
          <a:p>
            <a:r>
              <a:rPr lang="en-US" sz="2200" b="1">
                <a:sym typeface="+mn-ea"/>
              </a:rPr>
              <a:t>Ligand more fixed in place with MDR.</a:t>
            </a:r>
            <a:endParaRPr lang="en-US" sz="2200" b="1"/>
          </a:p>
          <a:p>
            <a:endParaRPr lang="en-US" sz="2200"/>
          </a:p>
          <a:p>
            <a:r>
              <a:rPr lang="en-US" sz="2200" b="1">
                <a:solidFill>
                  <a:srgbClr val="FF0000"/>
                </a:solidFill>
              </a:rPr>
              <a:t>Conclusion:</a:t>
            </a:r>
            <a:r>
              <a:rPr lang="en-US" sz="2200"/>
              <a:t> </a:t>
            </a:r>
            <a:r>
              <a:rPr lang="en-US" sz="2200" b="1"/>
              <a:t>f</a:t>
            </a:r>
            <a:r>
              <a:rPr lang="en-US" sz="2200" b="1"/>
              <a:t>or this molecular glue system, MDR can be a potential replacement of BR, and will produce free energies in similar precisions.</a:t>
            </a:r>
            <a:endParaRPr lang="en-US" sz="2200" b="1"/>
          </a:p>
          <a:p>
            <a:endParaRPr lang="en-US" sz="2200"/>
          </a:p>
          <a:p>
            <a:endParaRPr lang="en-US" sz="1000">
              <a:solidFill>
                <a:schemeClr val="accent1"/>
              </a:solidFill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5940743" y="2829560"/>
            <a:ext cx="3098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endParaRPr lang="en-US" altLang="zh-CN" sz="7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 descr="截屏2025-07-18 15.51.31"/>
          <p:cNvPicPr>
            <a:picLocks noChangeAspect="1"/>
          </p:cNvPicPr>
          <p:nvPr/>
        </p:nvPicPr>
        <p:blipFill>
          <a:blip r:embed="rId1"/>
          <a:srcRect t="17068" r="99"/>
          <a:stretch>
            <a:fillRect/>
          </a:stretch>
        </p:blipFill>
        <p:spPr>
          <a:xfrm>
            <a:off x="2647950" y="3930015"/>
            <a:ext cx="6402070" cy="19221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Find the Binding Pose of IBG3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3344" y="1519311"/>
            <a:ext cx="10045505" cy="2863846"/>
          </a:xfrm>
        </p:spPr>
        <p:txBody>
          <a:bodyPr/>
          <a:p>
            <a:r>
              <a:rPr lang="en-US" sz="2400" b="1">
                <a:solidFill>
                  <a:schemeClr val="accent1"/>
                </a:solidFill>
                <a:effectLst/>
              </a:rPr>
              <a:t>Problem:</a:t>
            </a:r>
            <a:r>
              <a:rPr lang="en-US" sz="2400">
                <a:effectLst/>
              </a:rPr>
              <a:t> don’t have an existing crystal structure of IBG3.</a:t>
            </a:r>
            <a:endParaRPr lang="en-US" sz="2400">
              <a:effectLst/>
            </a:endParaRPr>
          </a:p>
          <a:p>
            <a:r>
              <a:rPr lang="en-US" sz="2400" b="1">
                <a:solidFill>
                  <a:schemeClr val="accent1"/>
                </a:solidFill>
                <a:effectLst/>
              </a:rPr>
              <a:t>Solution</a:t>
            </a:r>
            <a:r>
              <a:rPr 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:</a:t>
            </a:r>
            <a:r>
              <a:rPr lang="en-US" sz="2400"/>
              <a:t> use </a:t>
            </a:r>
            <a:r>
              <a:rPr lang="en-US" sz="2400" b="1">
                <a:solidFill>
                  <a:srgbClr val="FF0000"/>
                </a:solidFill>
              </a:rPr>
              <a:t>docking</a:t>
            </a:r>
            <a:r>
              <a:rPr lang="en-US" sz="2400"/>
              <a:t> to find the binding pose.</a:t>
            </a:r>
            <a:endParaRPr lang="en-US" sz="2400"/>
          </a:p>
          <a:p>
            <a:r>
              <a:rPr lang="en-US" sz="2400" b="1">
                <a:solidFill>
                  <a:srgbClr val="FF0000"/>
                </a:solidFill>
                <a:effectLst/>
              </a:rPr>
              <a:t>Molecular Docking</a:t>
            </a:r>
            <a:r>
              <a:rPr lang="en-US" sz="2400"/>
              <a:t>: predicts the binding mode with ligand and protein as separate inputs.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Targeted Protein Degradation</a:t>
            </a:r>
            <a:endParaRPr lang="en-US"/>
          </a:p>
        </p:txBody>
      </p:sp>
      <p:pic>
        <p:nvPicPr>
          <p:cNvPr id="4" name="Content Placeholder 3" descr="targetted protein de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37690"/>
            <a:ext cx="7171690" cy="288417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140393" y="1264920"/>
            <a:ext cx="22148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/>
              </a:rPr>
              <a:t>Ubiquitination</a:t>
            </a:r>
            <a:endParaRPr lang="en-US" altLang="zh-CN" sz="2400" b="1">
              <a:solidFill>
                <a:schemeClr val="tx1"/>
              </a:solidFill>
              <a:effectLst/>
            </a:endParaRPr>
          </a:p>
        </p:txBody>
      </p:sp>
      <p:sp>
        <p:nvSpPr>
          <p:cNvPr id="7" name="Text Box 6"/>
          <p:cNvSpPr txBox="1"/>
          <p:nvPr>
            <p:custDataLst>
              <p:tags r:id="rId2"/>
            </p:custDataLst>
          </p:nvPr>
        </p:nvSpPr>
        <p:spPr>
          <a:xfrm>
            <a:off x="200025" y="6386195"/>
            <a:ext cx="49358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olidFill>
                  <a:schemeClr val="accent1"/>
                </a:solidFill>
              </a:rPr>
              <a:t>Kramer, L. T., &amp; Zhang, X. (2022). Current Research in Chemical Biology, 2, 100020. </a:t>
            </a:r>
            <a:endParaRPr lang="en-US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Haddock 2.4 </a:t>
            </a:r>
            <a:endParaRPr lang="en-US"/>
          </a:p>
        </p:txBody>
      </p:sp>
      <p:pic>
        <p:nvPicPr>
          <p:cNvPr id="4" name="Content Placeholder 3" descr="截屏2025-07-20 10.05.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7190" y="1094740"/>
            <a:ext cx="2152650" cy="1764030"/>
          </a:xfrm>
          <a:prstGeom prst="rect">
            <a:avLst/>
          </a:prstGeom>
        </p:spPr>
      </p:pic>
      <p:pic>
        <p:nvPicPr>
          <p:cNvPr id="5" name="Picture 4" descr="截屏2025-07-20 10.08.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" y="3046095"/>
            <a:ext cx="2152650" cy="1282700"/>
          </a:xfrm>
          <a:prstGeom prst="rect">
            <a:avLst/>
          </a:prstGeom>
        </p:spPr>
      </p:pic>
      <p:pic>
        <p:nvPicPr>
          <p:cNvPr id="6" name="Picture 5" descr="截屏2025-07-20 10.09.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" y="4505960"/>
            <a:ext cx="2153285" cy="19088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2925445" y="1027430"/>
            <a:ext cx="6967855" cy="54457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90204" pitchFamily="34" charset="0"/>
              <a:buChar char="•"/>
            </a:pP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2925445" y="1027430"/>
            <a:ext cx="6449060" cy="56083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Use </a:t>
            </a:r>
            <a:r>
              <a:rPr lang="en-US" sz="2400" u="sng"/>
              <a:t>Haddock 2.4 webserver.</a:t>
            </a:r>
            <a:endParaRPr lang="en-US" sz="2400" u="sng"/>
          </a:p>
          <a:p>
            <a:r>
              <a:rPr lang="en-US" sz="2400" dirty="0">
                <a:sym typeface="+mn-ea"/>
              </a:rPr>
              <a:t>High-Ambiguity Driven </a:t>
            </a:r>
            <a:r>
              <a:rPr lang="en-US" sz="2400" dirty="0" err="1">
                <a:sym typeface="+mn-ea"/>
              </a:rPr>
              <a:t>DOCKing.</a:t>
            </a:r>
            <a:endParaRPr lang="en-US" sz="2400" dirty="0" err="1">
              <a:sym typeface="+mn-ea"/>
            </a:endParaRPr>
          </a:p>
          <a:p>
            <a:r>
              <a:rPr lang="en-US" sz="2400" dirty="0" err="1">
                <a:sym typeface="+mn-ea"/>
              </a:rPr>
              <a:t>Supply the docking protocol with  interface </a:t>
            </a:r>
            <a:r>
              <a:rPr lang="en-US" sz="2400" b="1" dirty="0" err="1">
                <a:solidFill>
                  <a:srgbClr val="FF0000"/>
                </a:solidFill>
                <a:sym typeface="+mn-ea"/>
              </a:rPr>
              <a:t>‘active’ residues.</a:t>
            </a:r>
            <a:endParaRPr lang="en-US" sz="2400" dirty="0" err="1">
              <a:sym typeface="+mn-ea"/>
            </a:endParaRPr>
          </a:p>
          <a:p>
            <a:r>
              <a:rPr lang="en-US" altLang="en-GB" sz="2400" dirty="0">
                <a:sym typeface="+mn-ea"/>
              </a:rPr>
              <a:t>These </a:t>
            </a:r>
            <a:r>
              <a:rPr lang="en-GB" sz="2400" dirty="0">
                <a:sym typeface="+mn-ea"/>
              </a:rPr>
              <a:t>residues </a:t>
            </a:r>
            <a:r>
              <a:rPr lang="en-US" altLang="en-GB" sz="2400" dirty="0">
                <a:sym typeface="+mn-ea"/>
              </a:rPr>
              <a:t>are treated as having</a:t>
            </a:r>
            <a:r>
              <a:rPr lang="en-GB" sz="2400" dirty="0">
                <a:sym typeface="+mn-ea"/>
              </a:rPr>
              <a:t> a </a:t>
            </a:r>
            <a:r>
              <a:rPr lang="en-GB" sz="2400" b="1" dirty="0">
                <a:sym typeface="+mn-ea"/>
              </a:rPr>
              <a:t>high chance of forming favourable interactions</a:t>
            </a:r>
            <a:r>
              <a:rPr lang="en-US" altLang="en-GB" sz="2400" b="1" dirty="0">
                <a:sym typeface="+mn-ea"/>
              </a:rPr>
              <a:t>.</a:t>
            </a:r>
            <a:endParaRPr lang="en-US" altLang="en-GB" sz="2400" b="1" dirty="0">
              <a:sym typeface="+mn-ea"/>
            </a:endParaRPr>
          </a:p>
          <a:p>
            <a:r>
              <a:rPr lang="en-US" altLang="en-GB" sz="2400" b="1" dirty="0">
                <a:solidFill>
                  <a:srgbClr val="FF0000"/>
                </a:solidFill>
              </a:rPr>
              <a:t>Distance restraints</a:t>
            </a:r>
            <a:r>
              <a:rPr lang="en-US" altLang="en-GB" sz="2400" dirty="0"/>
              <a:t> to fix the ligand inside the binding pocket and bring proteins together.</a:t>
            </a:r>
            <a:endParaRPr lang="en-US" sz="2400" dirty="0" err="1">
              <a:sym typeface="+mn-ea"/>
            </a:endParaRPr>
          </a:p>
          <a:p>
            <a:pPr marL="0" indent="0">
              <a:buNone/>
            </a:pPr>
            <a:endParaRPr lang="en-US" dirty="0" err="1">
              <a:sym typeface="+mn-ea"/>
            </a:endParaRPr>
          </a:p>
          <a:p>
            <a:endParaRPr lang="en-US" dirty="0"/>
          </a:p>
          <a:p>
            <a:endParaRPr lang="en-US"/>
          </a:p>
          <a:p>
            <a:endParaRPr lang="en-US"/>
          </a:p>
        </p:txBody>
      </p:sp>
      <p:pic>
        <p:nvPicPr>
          <p:cNvPr id="9" name="Picture 8" descr="A puzzle with a puzzle piece and a puzzle piece with a puzzle piece and a puzzle piece with a puzzle piece and a puzzle piece with a puzzle piece and a puzzle piece with a puzzle piece with&#10;&#10;AI-generated content may be incorrect.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045" y="1228725"/>
            <a:ext cx="2576195" cy="103060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>
            <a:off x="9123045" y="2259330"/>
            <a:ext cx="2943860" cy="2222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sz="1000">
                <a:solidFill>
                  <a:srgbClr val="3332B4"/>
                </a:solidFill>
              </a:rPr>
              <a:t>https://rascar.science.uu.nl/haddock2.4/</a:t>
            </a:r>
            <a:endParaRPr lang="en-US" sz="1000">
              <a:solidFill>
                <a:srgbClr val="3332B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Result Analysis: DockQ</a:t>
            </a:r>
            <a:endParaRPr lang="en-US"/>
          </a:p>
        </p:txBody>
      </p:sp>
      <p:pic>
        <p:nvPicPr>
          <p:cNvPr id="4" name="Content Placeholder 3" descr="d3643666-5646-4878-a185-d2d3f7e7c0c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54975" y="907415"/>
            <a:ext cx="4018280" cy="3091180"/>
          </a:xfrm>
          <a:prstGeom prst="rect">
            <a:avLst/>
          </a:prstGeom>
        </p:spPr>
      </p:pic>
      <p:pic>
        <p:nvPicPr>
          <p:cNvPr id="5" name="Picture 4" descr="alignment_image"/>
          <p:cNvPicPr>
            <a:picLocks noChangeAspect="1"/>
          </p:cNvPicPr>
          <p:nvPr/>
        </p:nvPicPr>
        <p:blipFill>
          <a:blip r:embed="rId2"/>
          <a:srcRect t="9178" r="1234"/>
          <a:stretch>
            <a:fillRect/>
          </a:stretch>
        </p:blipFill>
        <p:spPr>
          <a:xfrm>
            <a:off x="8981440" y="4097655"/>
            <a:ext cx="2541905" cy="2337435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/>
        </p:nvSpPr>
        <p:spPr>
          <a:xfrm>
            <a:off x="168910" y="1027430"/>
            <a:ext cx="7886065" cy="5608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</a:rPr>
              <a:t>Made a </a:t>
            </a:r>
            <a:r>
              <a:rPr lang="en-US" sz="2400" b="1" dirty="0">
                <a:solidFill>
                  <a:schemeClr val="tx1"/>
                </a:solidFill>
              </a:rPr>
              <a:t>template </a:t>
            </a:r>
            <a:r>
              <a:rPr lang="en-US" sz="2400" dirty="0">
                <a:solidFill>
                  <a:schemeClr val="tx1"/>
                </a:solidFill>
              </a:rPr>
              <a:t>based on IBG1 crsytal structure.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dirty="0">
                <a:solidFill>
                  <a:srgbClr val="FF0000"/>
                </a:solidFill>
              </a:rPr>
              <a:t>DockQ</a:t>
            </a:r>
            <a:r>
              <a:rPr lang="en-US" sz="2400" dirty="0"/>
              <a:t>: measures how well the haddock structures agree with the template structure (</a:t>
            </a:r>
            <a:r>
              <a:rPr lang="en-US" sz="2400" dirty="0">
                <a:solidFill>
                  <a:srgbClr val="FF0000"/>
                </a:solidFill>
              </a:rPr>
              <a:t>0 =  bad, 1 = perfect</a:t>
            </a:r>
            <a:r>
              <a:rPr lang="en-US" sz="2400" dirty="0"/>
              <a:t>).</a:t>
            </a:r>
            <a:endParaRPr lang="en-US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RMSD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  <a:r>
              <a:rPr lang="en-US" sz="2400" dirty="0"/>
              <a:t> measures the average distance between the atoms </a:t>
            </a:r>
            <a:r>
              <a:rPr lang="en-US" sz="2400" dirty="0">
                <a:solidFill>
                  <a:srgbClr val="1D354D"/>
                </a:solidFill>
              </a:rPr>
              <a:t>of </a:t>
            </a:r>
            <a:r>
              <a:rPr lang="en-US" sz="2400" dirty="0"/>
              <a:t>two molecular structures (</a:t>
            </a:r>
            <a:r>
              <a:rPr lang="en-US" sz="2400" dirty="0">
                <a:solidFill>
                  <a:srgbClr val="FF0000"/>
                </a:solidFill>
              </a:rPr>
              <a:t>smaller = better</a:t>
            </a:r>
            <a:r>
              <a:rPr lang="en-US" sz="2400" dirty="0"/>
              <a:t>).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Free energy (</a:t>
            </a:r>
            <a:r>
              <a:rPr lang="en-US" sz="2400" dirty="0">
                <a:solidFill>
                  <a:srgbClr val="FF0000"/>
                </a:solidFill>
              </a:rPr>
              <a:t>IBG3</a:t>
            </a:r>
            <a:r>
              <a:rPr lang="en-US" sz="2400" dirty="0"/>
              <a:t>  vs  IBG1):</a:t>
            </a: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-43.15 </a:t>
            </a:r>
            <a:r>
              <a:rPr lang="en-US" sz="2400" b="1">
                <a:solidFill>
                  <a:srgbClr val="FF0000"/>
                </a:solidFill>
                <a:sym typeface="+mn-ea"/>
              </a:rPr>
              <a:t>±3.24 </a:t>
            </a:r>
            <a:r>
              <a:rPr lang="en-US" sz="2400" b="1" dirty="0">
                <a:solidFill>
                  <a:srgbClr val="FF0000"/>
                </a:solidFill>
              </a:rPr>
              <a:t>kcal/mol </a:t>
            </a:r>
            <a:r>
              <a:rPr lang="en-US" sz="2400" b="1" dirty="0">
                <a:solidFill>
                  <a:schemeClr val="tx1"/>
                </a:solidFill>
              </a:rPr>
              <a:t>vs -34.90 </a:t>
            </a:r>
            <a:r>
              <a:rPr lang="en-US" sz="2400" b="1">
                <a:solidFill>
                  <a:schemeClr val="tx1"/>
                </a:solidFill>
                <a:sym typeface="+mn-ea"/>
              </a:rPr>
              <a:t>±3.72 </a:t>
            </a:r>
            <a:r>
              <a:rPr lang="en-US" sz="2400" b="1" dirty="0">
                <a:solidFill>
                  <a:schemeClr val="tx1"/>
                </a:solidFill>
              </a:rPr>
              <a:t>kcal/mol</a:t>
            </a:r>
            <a:endParaRPr lang="en-US" sz="2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/>
          </a:p>
          <a:p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1106785" y="1169035"/>
            <a:ext cx="779780" cy="348615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0" name="Rectangles 9"/>
          <p:cNvSpPr/>
          <p:nvPr/>
        </p:nvSpPr>
        <p:spPr>
          <a:xfrm>
            <a:off x="6981508" y="4097655"/>
            <a:ext cx="2114550" cy="7683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  <a:lumMod val="65000"/>
                </a:schemeClr>
              </a:contourClr>
            </a:sp3d>
          </a:bodyPr>
          <a:p>
            <a:pPr algn="l"/>
            <a:r>
              <a:rPr lang="en-US" altLang="zh-CN" sz="2200" b="1">
                <a:solidFill>
                  <a:srgbClr val="FD9126"/>
                </a:solidFill>
                <a:effectLst/>
              </a:rPr>
              <a:t>Best Structure</a:t>
            </a:r>
            <a:endParaRPr lang="en-US" altLang="zh-CN" sz="2200" b="1">
              <a:solidFill>
                <a:srgbClr val="FD9126"/>
              </a:solidFill>
              <a:effectLst/>
            </a:endParaRPr>
          </a:p>
          <a:p>
            <a:pPr algn="l"/>
            <a:r>
              <a:rPr lang="en-US" altLang="zh-CN" sz="2200" b="1">
                <a:solidFill>
                  <a:srgbClr val="5094D9"/>
                </a:solidFill>
                <a:effectLst/>
              </a:rPr>
              <a:t>Template</a:t>
            </a:r>
            <a:endParaRPr lang="en-US" altLang="zh-CN" sz="2200" b="1">
              <a:solidFill>
                <a:srgbClr val="5094D9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Future Work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347345" y="1519555"/>
            <a:ext cx="11006455" cy="4937125"/>
          </a:xfrm>
        </p:spPr>
        <p:txBody>
          <a:bodyPr/>
          <a:p>
            <a:r>
              <a:rPr lang="en-US"/>
              <a:t>Longer simulations for better convergence.</a:t>
            </a:r>
            <a:endParaRPr lang="en-US"/>
          </a:p>
          <a:p>
            <a:r>
              <a:rPr lang="en-US"/>
              <a:t>A protein-protein free energy protocol for mutant BRD3.</a:t>
            </a:r>
            <a:endParaRPr lang="en-US"/>
          </a:p>
          <a:p>
            <a:r>
              <a:rPr lang="en-US"/>
              <a:t>MD refinement for IBG3 system.</a:t>
            </a:r>
            <a:endParaRPr lang="en-US"/>
          </a:p>
          <a:p>
            <a:r>
              <a:rPr lang="en-US"/>
              <a:t>May test different correction scheme for MDR (Intramolecular Rigidification).</a:t>
            </a:r>
            <a:endParaRPr lang="en-US"/>
          </a:p>
          <a:p>
            <a:r>
              <a:rPr lang="en-US"/>
              <a:t>Use the ABFE protocol to screen a series of potential molecular glues.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Thanks for listening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43890" y="2875915"/>
            <a:ext cx="10779125" cy="3351530"/>
          </a:xfrm>
        </p:spPr>
        <p:txBody>
          <a:bodyPr>
            <a:normAutofit/>
          </a:bodyPr>
          <a:p>
            <a:r>
              <a:rPr lang="en-US" sz="2400"/>
              <a:t>Acknowledgments: </a:t>
            </a:r>
            <a:endParaRPr lang="en-US" sz="2400"/>
          </a:p>
          <a:p>
            <a:r>
              <a:rPr lang="en-US" sz="2400"/>
              <a:t>João Morado, Roy (Haolin) Du and Audrius Kalpokas in Michel Group.</a:t>
            </a:r>
            <a:endParaRPr lang="en-US" sz="2400"/>
          </a:p>
          <a:p>
            <a:r>
              <a:rPr lang="en-US" sz="2400"/>
              <a:t>Thanks for the hardwork of the workstations: ishikawa and biollante.</a:t>
            </a:r>
            <a:endParaRPr lang="en-US" sz="2400"/>
          </a:p>
          <a:p>
            <a:r>
              <a:rPr lang="en-US" sz="2400"/>
              <a:t> </a:t>
            </a:r>
            <a:endParaRPr lang="en-US" sz="2400"/>
          </a:p>
          <a:p>
            <a:r>
              <a:rPr lang="en-US"/>
              <a:t> 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S1: why similar precisions for two restraints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9194" y="1519311"/>
            <a:ext cx="10045505" cy="2863846"/>
          </a:xfrm>
        </p:spPr>
        <p:txBody>
          <a:bodyPr/>
          <a:p>
            <a:r>
              <a:rPr lang="en-US">
                <a:sym typeface="+mn-ea"/>
              </a:rPr>
              <a:t>Better overlaps between sampled states will give better precisions.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For MDR, the sampled configurations overlaped more while restraints are turned on, but larger difference between restrained and unrestrained states.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S2: lit values for IBG1 and IBG3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8100" y="1519555"/>
            <a:ext cx="10045700" cy="3642995"/>
          </a:xfrm>
        </p:spPr>
        <p:txBody>
          <a:bodyPr>
            <a:normAutofit lnSpcReduction="10000"/>
          </a:bodyPr>
          <a:p>
            <a:r>
              <a:rPr lang="en-US"/>
              <a:t>IBG1 vs. IBG3</a:t>
            </a:r>
            <a:endParaRPr lang="en-US"/>
          </a:p>
          <a:p>
            <a:r>
              <a:rPr lang="en-US"/>
              <a:t>EC</a:t>
            </a:r>
            <a:r>
              <a:rPr lang="en-US" baseline="-25000"/>
              <a:t>50</a:t>
            </a:r>
            <a:r>
              <a:rPr lang="en-US"/>
              <a:t>: 44 nM vs 32 nM (from TR-FRET).</a:t>
            </a:r>
            <a:endParaRPr lang="en-US"/>
          </a:p>
          <a:p>
            <a:r>
              <a:rPr lang="en-US"/>
              <a:t>DC</a:t>
            </a:r>
            <a:r>
              <a:rPr lang="en-US" baseline="-25000"/>
              <a:t>50</a:t>
            </a:r>
            <a:r>
              <a:rPr lang="en-US"/>
              <a:t>: 0.15 nM vs 6.7 pM (from FACS).</a:t>
            </a:r>
            <a:endParaRPr lang="en-US"/>
          </a:p>
          <a:p>
            <a:r>
              <a:rPr lang="en-US"/>
              <a:t>No data for the direct binding energy.</a:t>
            </a:r>
            <a:endParaRPr lang="en-US"/>
          </a:p>
          <a:p>
            <a:r>
              <a:rPr lang="en-US"/>
              <a:t>Stronger binding -&gt; higher potency.</a:t>
            </a:r>
            <a:endParaRPr lang="en-US"/>
          </a:p>
          <a:p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12725" y="6367780"/>
            <a:ext cx="481203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000">
                <a:solidFill>
                  <a:schemeClr val="accent1"/>
                </a:solidFill>
                <a:effectLst/>
                <a:sym typeface="+mn-ea"/>
              </a:rPr>
              <a:t>Hsia, O., Hinterndorfer, M., Cowan, A.D. et al.  Nature 627, 204–211 (2024).</a:t>
            </a:r>
            <a:endParaRPr lang="en-US" altLang="zh-CN" sz="1000">
              <a:solidFill>
                <a:schemeClr val="accent1"/>
              </a:solidFill>
              <a:effectLst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S3: IBG3 Template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l="23442" t="12475" r="16965" b="6100"/>
          <a:stretch>
            <a:fillRect/>
          </a:stretch>
        </p:blipFill>
        <p:spPr>
          <a:xfrm>
            <a:off x="2136140" y="2787015"/>
            <a:ext cx="6254115" cy="333502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89000" y="1514475"/>
            <a:ext cx="10045700" cy="1272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1pPr>
            <a:lvl2pPr marL="685800" indent="-228600" algn="just" defTabSz="914400" rtl="0" eaLnBrk="1" latinLnBrk="0" hangingPunct="1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SzPct val="120000"/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CMU Sans Serif Medium" panose="02000603000000000000" pitchFamily="2" charset="0"/>
                <a:ea typeface="CMU Sans Serif Medium" panose="02000603000000000000" pitchFamily="2" charset="0"/>
                <a:cs typeface="CMU Sans Serif Medium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IBG1’s JQ1 + a known BD1 + JQ1’ crystal structure.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Targeted Protein Degradation</a:t>
            </a:r>
            <a:endParaRPr lang="en-US"/>
          </a:p>
        </p:txBody>
      </p:sp>
      <p:pic>
        <p:nvPicPr>
          <p:cNvPr id="4" name="Content Placeholder 3" descr="targetted protein de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37690"/>
            <a:ext cx="7171690" cy="288417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140393" y="1264920"/>
            <a:ext cx="22148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/>
              </a:rPr>
              <a:t>Ubiquitination</a:t>
            </a:r>
            <a:endParaRPr lang="en-US" altLang="zh-CN" sz="2400" b="1"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s 7"/>
          <p:cNvSpPr/>
          <p:nvPr>
            <p:custDataLst>
              <p:tags r:id="rId2"/>
            </p:custDataLst>
          </p:nvPr>
        </p:nvSpPr>
        <p:spPr>
          <a:xfrm>
            <a:off x="1020445" y="4834255"/>
            <a:ext cx="721423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/>
              </a:rPr>
              <a:t>Small molecules induce proximity of E3 and POI:</a:t>
            </a:r>
            <a:endParaRPr lang="en-US" altLang="zh-CN" sz="2400" b="1">
              <a:solidFill>
                <a:schemeClr val="tx1"/>
              </a:solidFill>
              <a:effectLst/>
            </a:endParaRPr>
          </a:p>
        </p:txBody>
      </p:sp>
      <p:sp>
        <p:nvSpPr>
          <p:cNvPr id="9" name="Oval 8"/>
          <p:cNvSpPr/>
          <p:nvPr/>
        </p:nvSpPr>
        <p:spPr>
          <a:xfrm rot="1560000">
            <a:off x="3656330" y="3839210"/>
            <a:ext cx="1690370" cy="82232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>
            <p:custDataLst>
              <p:tags r:id="rId3"/>
            </p:custDataLst>
          </p:nvPr>
        </p:nvSpPr>
        <p:spPr>
          <a:xfrm>
            <a:off x="200025" y="6386195"/>
            <a:ext cx="49358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olidFill>
                  <a:schemeClr val="accent1"/>
                </a:solidFill>
              </a:rPr>
              <a:t>Kramer, L. T., &amp; Zhang, X. (2022). Current Research in Chemical Biology, 2, 100020. </a:t>
            </a:r>
            <a:endParaRPr lang="en-US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effectLst/>
              </a:rPr>
              <a:t>  Targeted Protein Degradation</a:t>
            </a:r>
            <a:endParaRPr lang="en-US">
              <a:effectLst/>
            </a:endParaRPr>
          </a:p>
        </p:txBody>
      </p:sp>
      <p:pic>
        <p:nvPicPr>
          <p:cNvPr id="4" name="Content Placeholder 3" descr="targetted protein de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37690"/>
            <a:ext cx="7171690" cy="288417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140393" y="1264920"/>
            <a:ext cx="22148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/>
              </a:rPr>
              <a:t>Ubiquitination</a:t>
            </a:r>
            <a:endParaRPr lang="en-US" altLang="zh-CN" sz="2400" b="1"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s 7"/>
          <p:cNvSpPr/>
          <p:nvPr>
            <p:custDataLst>
              <p:tags r:id="rId2"/>
            </p:custDataLst>
          </p:nvPr>
        </p:nvSpPr>
        <p:spPr>
          <a:xfrm>
            <a:off x="1020445" y="4834255"/>
            <a:ext cx="721423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/>
              </a:rPr>
              <a:t>Small molecules induce proximity of E3 and POI:</a:t>
            </a:r>
            <a:endParaRPr lang="en-US" altLang="zh-CN" sz="2400" b="1">
              <a:solidFill>
                <a:schemeClr val="tx1"/>
              </a:solidFill>
              <a:effectLst/>
            </a:endParaRPr>
          </a:p>
          <a:p>
            <a:pPr algn="ctr"/>
            <a:endParaRPr lang="en-US" altLang="zh-CN" sz="2400" b="1">
              <a:solidFill>
                <a:schemeClr val="tx1"/>
              </a:solidFill>
              <a:effectLst/>
            </a:endParaRPr>
          </a:p>
        </p:txBody>
      </p:sp>
      <p:sp>
        <p:nvSpPr>
          <p:cNvPr id="9" name="Oval 8"/>
          <p:cNvSpPr/>
          <p:nvPr/>
        </p:nvSpPr>
        <p:spPr>
          <a:xfrm rot="1560000">
            <a:off x="3656330" y="3839210"/>
            <a:ext cx="1690370" cy="82232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effectLst/>
            </a:endParaRPr>
          </a:p>
        </p:txBody>
      </p:sp>
      <p:sp>
        <p:nvSpPr>
          <p:cNvPr id="7" name="Rectangles 6"/>
          <p:cNvSpPr/>
          <p:nvPr>
            <p:custDataLst>
              <p:tags r:id="rId3"/>
            </p:custDataLst>
          </p:nvPr>
        </p:nvSpPr>
        <p:spPr>
          <a:xfrm>
            <a:off x="2543493" y="5458460"/>
            <a:ext cx="442214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  <a:effectLst/>
              </a:rPr>
              <a:t>e.g. bivalent molecular glues</a:t>
            </a:r>
            <a:r>
              <a:rPr lang="en-US" altLang="zh-CN" sz="2400" b="1">
                <a:solidFill>
                  <a:schemeClr val="tx1"/>
                </a:solidFill>
                <a:effectLst/>
              </a:rPr>
              <a:t> </a:t>
            </a:r>
            <a:endParaRPr lang="en-US" altLang="zh-CN" sz="2400" b="1">
              <a:solidFill>
                <a:schemeClr val="tx1"/>
              </a:solidFill>
              <a:effectLst/>
            </a:endParaRPr>
          </a:p>
        </p:txBody>
      </p:sp>
      <p:sp>
        <p:nvSpPr>
          <p:cNvPr id="3" name="Text Box 2"/>
          <p:cNvSpPr txBox="1"/>
          <p:nvPr>
            <p:custDataLst>
              <p:tags r:id="rId4"/>
            </p:custDataLst>
          </p:nvPr>
        </p:nvSpPr>
        <p:spPr>
          <a:xfrm>
            <a:off x="200025" y="6386195"/>
            <a:ext cx="49358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olidFill>
                  <a:schemeClr val="accent1"/>
                </a:solidFill>
              </a:rPr>
              <a:t>Kramer, L. T., &amp; Zhang, X. (2022). Current Research in Chemical Biology, 2, 100020. </a:t>
            </a:r>
            <a:endParaRPr lang="en-US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Targeted Protein Degradation</a:t>
            </a:r>
            <a:endParaRPr lang="en-US"/>
          </a:p>
        </p:txBody>
      </p:sp>
      <p:pic>
        <p:nvPicPr>
          <p:cNvPr id="4" name="Content Placeholder 3" descr="targetted protein de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2820" y="1837690"/>
            <a:ext cx="7171690" cy="288417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3140393" y="1264920"/>
            <a:ext cx="221488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/>
              </a:rPr>
              <a:t>Ubiquitination</a:t>
            </a:r>
            <a:endParaRPr lang="en-US" altLang="zh-CN" sz="2400" b="1">
              <a:solidFill>
                <a:schemeClr val="tx1"/>
              </a:solidFill>
              <a:effectLst/>
            </a:endParaRPr>
          </a:p>
        </p:txBody>
      </p:sp>
      <p:sp>
        <p:nvSpPr>
          <p:cNvPr id="8" name="Rectangles 7"/>
          <p:cNvSpPr/>
          <p:nvPr>
            <p:custDataLst>
              <p:tags r:id="rId2"/>
            </p:custDataLst>
          </p:nvPr>
        </p:nvSpPr>
        <p:spPr>
          <a:xfrm>
            <a:off x="1020445" y="4834255"/>
            <a:ext cx="7214235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effectLst/>
              </a:rPr>
              <a:t>Small molecules induce proximity of E3 and POI:</a:t>
            </a:r>
            <a:endParaRPr lang="en-US" altLang="zh-CN" sz="2400" b="1">
              <a:solidFill>
                <a:schemeClr val="tx1"/>
              </a:solidFill>
              <a:effectLst/>
            </a:endParaRPr>
          </a:p>
        </p:txBody>
      </p:sp>
      <p:sp>
        <p:nvSpPr>
          <p:cNvPr id="9" name="Oval 8"/>
          <p:cNvSpPr/>
          <p:nvPr/>
        </p:nvSpPr>
        <p:spPr>
          <a:xfrm rot="1560000">
            <a:off x="3656330" y="3839210"/>
            <a:ext cx="1690370" cy="822325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>
            <p:custDataLst>
              <p:tags r:id="rId3"/>
            </p:custDataLst>
          </p:nvPr>
        </p:nvSpPr>
        <p:spPr>
          <a:xfrm>
            <a:off x="2543493" y="5458460"/>
            <a:ext cx="442214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rgbClr val="FF0000"/>
                </a:solidFill>
                <a:effectLst/>
              </a:rPr>
              <a:t>e.g. bivalent molecular glues</a:t>
            </a:r>
            <a:r>
              <a:rPr lang="en-US" altLang="zh-CN" sz="2400" b="1">
                <a:solidFill>
                  <a:schemeClr val="tx1"/>
                </a:solidFill>
                <a:effectLst/>
              </a:rPr>
              <a:t> </a:t>
            </a:r>
            <a:endParaRPr lang="en-US" altLang="zh-CN" sz="2400" b="1">
              <a:solidFill>
                <a:schemeClr val="tx1"/>
              </a:solidFill>
              <a:effectLst/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6883718" y="1525270"/>
            <a:ext cx="49834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200" b="1">
                <a:ln w="1270" cap="flat" cmpd="sng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  <a:lumMod val="50000"/>
                    </a:schemeClr>
                  </a:outerShdw>
                </a:effectLst>
              </a:rPr>
              <a:t>potential in drug design !</a:t>
            </a:r>
            <a:endParaRPr lang="en-US" altLang="zh-CN" sz="3200" b="1">
              <a:ln w="1270" cap="flat" cmpd="sng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Text Box 6"/>
          <p:cNvSpPr txBox="1"/>
          <p:nvPr>
            <p:custDataLst>
              <p:tags r:id="rId4"/>
            </p:custDataLst>
          </p:nvPr>
        </p:nvSpPr>
        <p:spPr>
          <a:xfrm>
            <a:off x="200025" y="6386195"/>
            <a:ext cx="49358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olidFill>
                  <a:schemeClr val="accent1"/>
                </a:solidFill>
              </a:rPr>
              <a:t>Kramer, L. T., &amp; Zhang, X. (2022). Current Research in Chemical Biology, 2, 100020. </a:t>
            </a:r>
            <a:endParaRPr lang="en-US" sz="10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80000">
            <a:off x="7044690" y="3913505"/>
            <a:ext cx="3438525" cy="1733550"/>
          </a:xfrm>
          <a:prstGeom prst="rect">
            <a:avLst/>
          </a:prstGeom>
        </p:spPr>
      </p:pic>
      <p:pic>
        <p:nvPicPr>
          <p:cNvPr id="28" name="Picture 27" descr="U79-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12" t="17370" r="4785" b="23729"/>
          <a:stretch>
            <a:fillRect/>
          </a:stretch>
        </p:blipFill>
        <p:spPr>
          <a:xfrm rot="480000">
            <a:off x="7104380" y="956310"/>
            <a:ext cx="3155921" cy="205635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8200" y="1074420"/>
            <a:ext cx="5689600" cy="3820160"/>
          </a:xfrm>
        </p:spPr>
        <p:txBody>
          <a:bodyPr>
            <a:normAutofit lnSpcReduction="20000"/>
          </a:bodyPr>
          <a:p>
            <a:pPr marL="0" indent="0">
              <a:buNone/>
            </a:pPr>
            <a:endParaRPr lang="en-US">
              <a:effectLst/>
            </a:endParaRPr>
          </a:p>
          <a:p>
            <a:endParaRPr lang="en-US">
              <a:effectLst/>
            </a:endParaRPr>
          </a:p>
        </p:txBody>
      </p:sp>
      <p:sp>
        <p:nvSpPr>
          <p:cNvPr id="21" name="Oval 20"/>
          <p:cNvSpPr/>
          <p:nvPr/>
        </p:nvSpPr>
        <p:spPr>
          <a:xfrm rot="19560000">
            <a:off x="6800215" y="1351280"/>
            <a:ext cx="1853565" cy="1621790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effectLst/>
            </a:endParaRPr>
          </a:p>
        </p:txBody>
      </p:sp>
      <p:sp>
        <p:nvSpPr>
          <p:cNvPr id="22" name="Oval 21"/>
          <p:cNvSpPr/>
          <p:nvPr/>
        </p:nvSpPr>
        <p:spPr>
          <a:xfrm rot="2880000">
            <a:off x="8737600" y="1610360"/>
            <a:ext cx="1716405" cy="1165225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>
                <a:effectLst/>
              </a:rPr>
              <a:t>  The Ternary System</a:t>
            </a:r>
            <a:endParaRPr lang="en-US">
              <a:effectLst/>
            </a:endParaRPr>
          </a:p>
        </p:txBody>
      </p:sp>
      <p:pic>
        <p:nvPicPr>
          <p:cNvPr id="4" name="Picture 3" descr="8ov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8510" y="1715770"/>
            <a:ext cx="5231130" cy="5231130"/>
          </a:xfrm>
          <a:prstGeom prst="rect">
            <a:avLst/>
          </a:prstGeom>
        </p:spPr>
      </p:pic>
      <p:sp>
        <p:nvSpPr>
          <p:cNvPr id="7" name="Rectangles 6"/>
          <p:cNvSpPr/>
          <p:nvPr/>
        </p:nvSpPr>
        <p:spPr>
          <a:xfrm>
            <a:off x="2315210" y="984250"/>
            <a:ext cx="468630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indent="0" algn="ctr">
              <a:buFont typeface="+mj-lt"/>
              <a:buNone/>
            </a:pPr>
            <a:r>
              <a:rPr lang="en-US" altLang="zh-CN" b="1">
                <a:solidFill>
                  <a:schemeClr val="tx1"/>
                </a:solidFill>
                <a:effectLst/>
                <a:cs typeface="+mn-lt"/>
              </a:rPr>
              <a:t>(1) BRD4 (target bromodomain protein)</a:t>
            </a:r>
            <a:endParaRPr lang="en-US" altLang="zh-CN" b="1">
              <a:solidFill>
                <a:schemeClr val="tx1"/>
              </a:solidFill>
              <a:effectLst/>
              <a:cs typeface="+mn-lt"/>
            </a:endParaRPr>
          </a:p>
        </p:txBody>
      </p:sp>
      <p:sp>
        <p:nvSpPr>
          <p:cNvPr id="8" name="Right Brace 7"/>
          <p:cNvSpPr/>
          <p:nvPr/>
        </p:nvSpPr>
        <p:spPr>
          <a:xfrm rot="16200000">
            <a:off x="4130675" y="612775"/>
            <a:ext cx="213995" cy="177419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>
              <a:effectLst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2961323" y="1647825"/>
            <a:ext cx="6400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ln w="3175">
                  <a:solidFill>
                    <a:schemeClr val="tx1"/>
                  </a:solidFill>
                </a:ln>
                <a:solidFill>
                  <a:srgbClr val="FF0000"/>
                </a:solidFill>
                <a:effectLst/>
              </a:rPr>
              <a:t>BD2</a:t>
            </a:r>
            <a:endParaRPr lang="en-US" altLang="zh-CN" b="1">
              <a:ln w="3175">
                <a:solidFill>
                  <a:schemeClr val="tx1"/>
                </a:solidFill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6" name="Rectangles 5"/>
          <p:cNvSpPr/>
          <p:nvPr/>
        </p:nvSpPr>
        <p:spPr>
          <a:xfrm>
            <a:off x="4825365" y="1677670"/>
            <a:ext cx="64008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n>
                  <a:solidFill>
                    <a:schemeClr val="tx1"/>
                  </a:solidFill>
                </a:ln>
                <a:solidFill>
                  <a:srgbClr val="FEA41C"/>
                </a:solidFill>
                <a:effectLst/>
              </a:rPr>
              <a:t>BD1</a:t>
            </a:r>
            <a:endParaRPr lang="en-US" altLang="zh-CN" b="1">
              <a:ln>
                <a:solidFill>
                  <a:schemeClr val="tx1"/>
                </a:solidFill>
              </a:ln>
              <a:solidFill>
                <a:srgbClr val="FEA41C"/>
              </a:solidFill>
              <a:effectLst/>
            </a:endParaRPr>
          </a:p>
        </p:txBody>
      </p:sp>
      <p:sp>
        <p:nvSpPr>
          <p:cNvPr id="10" name="Rectangles 9"/>
          <p:cNvSpPr/>
          <p:nvPr/>
        </p:nvSpPr>
        <p:spPr>
          <a:xfrm>
            <a:off x="-53340" y="4448175"/>
            <a:ext cx="1603375" cy="75501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/>
              </a:rPr>
              <a:t> (2) E3 ligase complex</a:t>
            </a:r>
            <a:endParaRPr lang="en-US" altLang="zh-CN" b="1">
              <a:solidFill>
                <a:schemeClr val="tx1"/>
              </a:solidFill>
              <a:effectLst/>
            </a:endParaRPr>
          </a:p>
        </p:txBody>
      </p:sp>
      <p:sp>
        <p:nvSpPr>
          <p:cNvPr id="11" name="Right Brace 10"/>
          <p:cNvSpPr/>
          <p:nvPr/>
        </p:nvSpPr>
        <p:spPr>
          <a:xfrm rot="10800000">
            <a:off x="1550035" y="3858260"/>
            <a:ext cx="316865" cy="1934845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>
              <a:effectLst/>
            </a:endParaRPr>
          </a:p>
        </p:txBody>
      </p:sp>
      <p:sp>
        <p:nvSpPr>
          <p:cNvPr id="13" name="Rectangles 12"/>
          <p:cNvSpPr/>
          <p:nvPr/>
        </p:nvSpPr>
        <p:spPr>
          <a:xfrm>
            <a:off x="1170940" y="3521075"/>
            <a:ext cx="2586355" cy="64516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sym typeface="+mn-ea"/>
              </a:rPr>
              <a:t>DCAF16</a:t>
            </a:r>
            <a:endParaRPr lang="en-US" altLang="zh-CN" b="1">
              <a:ln w="3175">
                <a:solidFill>
                  <a:schemeClr val="tx1"/>
                </a:solidFill>
              </a:ln>
              <a:solidFill>
                <a:srgbClr val="FFFF00"/>
              </a:solidFill>
              <a:effectLst/>
            </a:endParaRPr>
          </a:p>
          <a:p>
            <a:pPr algn="ctr"/>
            <a:r>
              <a:rPr lang="en-US" altLang="zh-CN" b="1">
                <a:ln w="3175">
                  <a:solidFill>
                    <a:schemeClr val="tx1"/>
                  </a:solidFill>
                </a:ln>
                <a:solidFill>
                  <a:srgbClr val="FFFF00"/>
                </a:solidFill>
                <a:effectLst/>
                <a:sym typeface="+mn-ea"/>
              </a:rPr>
              <a:t>receptor</a:t>
            </a:r>
            <a:endParaRPr lang="en-US" altLang="zh-CN" b="1">
              <a:ln w="3175">
                <a:solidFill>
                  <a:schemeClr val="tx1"/>
                </a:solidFill>
              </a:ln>
              <a:solidFill>
                <a:srgbClr val="FFFF00"/>
              </a:solidFill>
              <a:effectLst/>
              <a:sym typeface="+mn-ea"/>
            </a:endParaRPr>
          </a:p>
        </p:txBody>
      </p:sp>
      <p:sp>
        <p:nvSpPr>
          <p:cNvPr id="14" name="Rectangles 13"/>
          <p:cNvSpPr/>
          <p:nvPr/>
        </p:nvSpPr>
        <p:spPr>
          <a:xfrm>
            <a:off x="1475740" y="5554345"/>
            <a:ext cx="2586355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n w="3175">
                  <a:solidFill>
                    <a:schemeClr val="tx1"/>
                  </a:solidFill>
                </a:ln>
                <a:solidFill>
                  <a:schemeClr val="accent1"/>
                </a:solidFill>
                <a:effectLst/>
              </a:rPr>
              <a:t>DDB1 adaptor</a:t>
            </a:r>
            <a:endParaRPr lang="en-US" altLang="zh-CN" b="1">
              <a:ln w="3175">
                <a:solidFill>
                  <a:schemeClr val="tx1"/>
                </a:solidFill>
              </a:ln>
              <a:solidFill>
                <a:schemeClr val="accent1"/>
              </a:solidFill>
              <a:effectLst/>
            </a:endParaRPr>
          </a:p>
        </p:txBody>
      </p:sp>
      <p:cxnSp>
        <p:nvCxnSpPr>
          <p:cNvPr id="15" name="Straight Connector 14"/>
          <p:cNvCxnSpPr>
            <a:endCxn id="16" idx="1"/>
          </p:cNvCxnSpPr>
          <p:nvPr/>
        </p:nvCxnSpPr>
        <p:spPr>
          <a:xfrm flipV="1">
            <a:off x="4400550" y="1168400"/>
            <a:ext cx="2879090" cy="18726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6" name="Rectangles 15"/>
          <p:cNvSpPr/>
          <p:nvPr/>
        </p:nvSpPr>
        <p:spPr>
          <a:xfrm>
            <a:off x="7279640" y="984250"/>
            <a:ext cx="2922270" cy="3683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b="1">
                <a:ln w="3175">
                  <a:noFill/>
                </a:ln>
                <a:solidFill>
                  <a:srgbClr val="00B050"/>
                </a:solidFill>
                <a:effectLst/>
              </a:rPr>
              <a:t>(3) IBG1:  Molecular Glue</a:t>
            </a:r>
            <a:endParaRPr lang="en-US" altLang="zh-CN" b="1">
              <a:ln w="3175">
                <a:noFill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23" name="Rectangles 22"/>
          <p:cNvSpPr/>
          <p:nvPr/>
        </p:nvSpPr>
        <p:spPr>
          <a:xfrm>
            <a:off x="6805613" y="2984500"/>
            <a:ext cx="6146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/>
              </a:rPr>
              <a:t>JQ1</a:t>
            </a:r>
            <a:endParaRPr lang="en-US" altLang="zh-CN" b="1">
              <a:solidFill>
                <a:schemeClr val="tx1"/>
              </a:solidFill>
              <a:effectLst/>
            </a:endParaRPr>
          </a:p>
        </p:txBody>
      </p:sp>
      <p:sp>
        <p:nvSpPr>
          <p:cNvPr id="24" name="Rectangles 23"/>
          <p:cNvSpPr/>
          <p:nvPr/>
        </p:nvSpPr>
        <p:spPr>
          <a:xfrm>
            <a:off x="9764395" y="2984500"/>
            <a:ext cx="8388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/>
              </a:rPr>
              <a:t>E7820</a:t>
            </a:r>
            <a:endParaRPr lang="en-US" altLang="zh-CN" b="1">
              <a:solidFill>
                <a:schemeClr val="tx1"/>
              </a:solidFill>
              <a:effectLst/>
            </a:endParaRPr>
          </a:p>
        </p:txBody>
      </p:sp>
      <p:sp>
        <p:nvSpPr>
          <p:cNvPr id="25" name="Rectangles 24">
            <a:hlinkClick r:id="rId6" action="ppaction://hlinkfile"/>
          </p:cNvPr>
          <p:cNvSpPr/>
          <p:nvPr/>
        </p:nvSpPr>
        <p:spPr>
          <a:xfrm>
            <a:off x="86995" y="6582410"/>
            <a:ext cx="4445635" cy="245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000">
                <a:solidFill>
                  <a:schemeClr val="accent1"/>
                </a:solidFill>
                <a:effectLst/>
              </a:rPr>
              <a:t>Hsia, O., Hinterndorfer, M., Cowan, A.D. et al.  Nature 627, 204–211 (2024).</a:t>
            </a:r>
            <a:endParaRPr lang="en-US" altLang="zh-CN" sz="1000">
              <a:solidFill>
                <a:schemeClr val="accent1"/>
              </a:solidFill>
              <a:effectLst/>
            </a:endParaRPr>
          </a:p>
        </p:txBody>
      </p:sp>
      <p:sp>
        <p:nvSpPr>
          <p:cNvPr id="18" name="Rectangles 17"/>
          <p:cNvSpPr/>
          <p:nvPr/>
        </p:nvSpPr>
        <p:spPr>
          <a:xfrm>
            <a:off x="6805930" y="3478530"/>
            <a:ext cx="4055110" cy="3676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algn="ctr"/>
            <a:r>
              <a:rPr lang="en-US" altLang="zh-CN" b="1">
                <a:ln w="3175">
                  <a:noFill/>
                </a:ln>
                <a:solidFill>
                  <a:srgbClr val="E11FD8"/>
                </a:solidFill>
                <a:effectLst/>
              </a:rPr>
              <a:t>IBG3: a </a:t>
            </a:r>
            <a:r>
              <a:rPr lang="en-US" altLang="zh-CN" b="1" u="sng">
                <a:ln w="3175">
                  <a:noFill/>
                </a:ln>
                <a:solidFill>
                  <a:srgbClr val="E11FD8"/>
                </a:solidFill>
                <a:effectLst/>
              </a:rPr>
              <a:t>more potent</a:t>
            </a:r>
            <a:r>
              <a:rPr lang="en-US" altLang="zh-CN" b="1">
                <a:ln w="3175">
                  <a:noFill/>
                </a:ln>
                <a:solidFill>
                  <a:srgbClr val="E11FD8"/>
                </a:solidFill>
                <a:effectLst/>
              </a:rPr>
              <a:t> modification</a:t>
            </a:r>
            <a:endParaRPr lang="en-US" altLang="zh-CN" b="1">
              <a:ln w="3175">
                <a:noFill/>
              </a:ln>
              <a:solidFill>
                <a:srgbClr val="E11FD8"/>
              </a:solidFill>
              <a:effectLst/>
            </a:endParaRPr>
          </a:p>
        </p:txBody>
      </p:sp>
      <p:sp>
        <p:nvSpPr>
          <p:cNvPr id="19" name="Oval 18"/>
          <p:cNvSpPr/>
          <p:nvPr>
            <p:custDataLst>
              <p:tags r:id="rId7"/>
            </p:custDataLst>
          </p:nvPr>
        </p:nvSpPr>
        <p:spPr>
          <a:xfrm rot="19560000">
            <a:off x="6709410" y="3987165"/>
            <a:ext cx="2065655" cy="1746885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effectLst/>
            </a:endParaRPr>
          </a:p>
        </p:txBody>
      </p:sp>
      <p:sp>
        <p:nvSpPr>
          <p:cNvPr id="20" name="Oval 19"/>
          <p:cNvSpPr/>
          <p:nvPr>
            <p:custDataLst>
              <p:tags r:id="rId8"/>
            </p:custDataLst>
          </p:nvPr>
        </p:nvSpPr>
        <p:spPr>
          <a:xfrm rot="2880000">
            <a:off x="8978265" y="3880485"/>
            <a:ext cx="1640205" cy="1812290"/>
          </a:xfrm>
          <a:prstGeom prst="ellipse">
            <a:avLst/>
          </a:prstGeom>
          <a:ln w="28575" cap="flat" cmpd="sng">
            <a:solidFill>
              <a:srgbClr val="E11FD8"/>
            </a:solidFill>
            <a:prstDash val="solid"/>
            <a:miter lim="800000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>
              <a:effectLst/>
            </a:endParaRPr>
          </a:p>
        </p:txBody>
      </p:sp>
      <p:sp>
        <p:nvSpPr>
          <p:cNvPr id="26" name="Rectangles 25"/>
          <p:cNvSpPr/>
          <p:nvPr>
            <p:custDataLst>
              <p:tags r:id="rId9"/>
            </p:custDataLst>
          </p:nvPr>
        </p:nvSpPr>
        <p:spPr>
          <a:xfrm>
            <a:off x="6449060" y="5793105"/>
            <a:ext cx="4973320" cy="3689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p>
            <a:pPr algn="ctr"/>
            <a:r>
              <a:rPr lang="en-US" altLang="zh-CN" b="1">
                <a:ln w="3175">
                  <a:noFill/>
                </a:ln>
                <a:solidFill>
                  <a:srgbClr val="E11FD8"/>
                </a:solidFill>
                <a:effectLst/>
              </a:rPr>
              <a:t>JQ1 has a higher affinity to bromodomains</a:t>
            </a:r>
            <a:endParaRPr lang="en-US" altLang="zh-CN" b="1">
              <a:ln w="3175">
                <a:noFill/>
              </a:ln>
              <a:solidFill>
                <a:srgbClr val="E11FD8"/>
              </a:solidFill>
              <a:effectLst/>
            </a:endParaRPr>
          </a:p>
        </p:txBody>
      </p:sp>
      <p:sp>
        <p:nvSpPr>
          <p:cNvPr id="27" name="Rectangles 26"/>
          <p:cNvSpPr/>
          <p:nvPr>
            <p:custDataLst>
              <p:tags r:id="rId10"/>
            </p:custDataLst>
          </p:nvPr>
        </p:nvSpPr>
        <p:spPr>
          <a:xfrm>
            <a:off x="6357303" y="3989705"/>
            <a:ext cx="614680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chemeClr val="tx1"/>
                </a:solidFill>
                <a:effectLst/>
              </a:rPr>
              <a:t>JQ1</a:t>
            </a:r>
            <a:endParaRPr lang="en-US" altLang="zh-CN" b="1">
              <a:solidFill>
                <a:schemeClr val="tx1"/>
              </a:solidFill>
              <a:effectLst/>
            </a:endParaRPr>
          </a:p>
        </p:txBody>
      </p:sp>
      <p:sp>
        <p:nvSpPr>
          <p:cNvPr id="29" name="Rectangles 28"/>
          <p:cNvSpPr/>
          <p:nvPr>
            <p:custDataLst>
              <p:tags r:id="rId11"/>
            </p:custDataLst>
          </p:nvPr>
        </p:nvSpPr>
        <p:spPr>
          <a:xfrm>
            <a:off x="10756265" y="3989705"/>
            <a:ext cx="666115" cy="36830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b="1">
                <a:solidFill>
                  <a:srgbClr val="E11FD8"/>
                </a:solidFill>
                <a:effectLst/>
              </a:rPr>
              <a:t>JQ1</a:t>
            </a:r>
            <a:r>
              <a:rPr lang="zh-CN" altLang="en-US" b="1">
                <a:solidFill>
                  <a:srgbClr val="E11FD8"/>
                </a:solidFill>
                <a:effectLst/>
              </a:rPr>
              <a:t>’</a:t>
            </a:r>
            <a:endParaRPr lang="zh-CN" altLang="en-US" b="1">
              <a:solidFill>
                <a:srgbClr val="E11FD8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5" grpId="0"/>
      <p:bldP spid="5" grpId="1"/>
      <p:bldP spid="6" grpId="0"/>
      <p:bldP spid="6" grpId="1"/>
      <p:bldP spid="10" grpId="0"/>
      <p:bldP spid="10" grpId="1"/>
      <p:bldP spid="11" grpId="0" bldLvl="0" animBg="1"/>
      <p:bldP spid="11" grpId="1" animBg="1"/>
      <p:bldP spid="13" grpId="0"/>
      <p:bldP spid="13" grpId="1"/>
      <p:bldP spid="14" grpId="0"/>
      <p:bldP spid="14" grpId="1"/>
      <p:bldP spid="16" grpId="0"/>
      <p:bldP spid="16" grpId="1"/>
      <p:bldP spid="21" grpId="0" bldLvl="0" animBg="1"/>
      <p:bldP spid="21" grpId="1" animBg="1"/>
      <p:bldP spid="23" grpId="0"/>
      <p:bldP spid="23" grpId="1"/>
      <p:bldP spid="22" grpId="0" bldLvl="0" animBg="1"/>
      <p:bldP spid="22" grpId="1" animBg="1"/>
      <p:bldP spid="24" grpId="0"/>
      <p:bldP spid="24" grpId="1"/>
      <p:bldP spid="20" grpId="0" bldLvl="0" animBg="1"/>
      <p:bldP spid="20" grpId="1" animBg="1"/>
      <p:bldP spid="26" grpId="0"/>
      <p:bldP spid="26" grpId="1"/>
      <p:bldP spid="19" grpId="0" bldLvl="0" animBg="1"/>
      <p:bldP spid="27" grpId="0"/>
      <p:bldP spid="29" grpId="0"/>
      <p:bldP spid="29" grpId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Goals of the Project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6910" y="1255395"/>
            <a:ext cx="11515090" cy="2863850"/>
          </a:xfrm>
        </p:spPr>
        <p:txBody>
          <a:bodyPr/>
          <a:p>
            <a:r>
              <a:rPr lang="en-US">
                <a:latin typeface="+mn-lt"/>
                <a:cs typeface="+mn-lt"/>
              </a:rPr>
              <a:t>Find an optimal computational method that can calculate the absolute binding free energy (ABFE) of the molecular glues.</a:t>
            </a:r>
            <a:endParaRPr lang="en-US">
              <a:latin typeface="+mn-lt"/>
              <a:cs typeface="+mn-lt"/>
            </a:endParaRPr>
          </a:p>
          <a:p>
            <a:r>
              <a:rPr lang="en-US">
                <a:latin typeface="+mn-lt"/>
                <a:cs typeface="+mn-lt"/>
              </a:rPr>
              <a:t>Compare the precisons of different restraints.</a:t>
            </a:r>
            <a:endParaRPr lang="en-US">
              <a:latin typeface="+mn-lt"/>
              <a:cs typeface="+mn-lt"/>
            </a:endParaRPr>
          </a:p>
          <a:p>
            <a:r>
              <a:rPr lang="en-US">
                <a:latin typeface="+mn-lt"/>
                <a:cs typeface="+mn-lt"/>
              </a:rPr>
              <a:t>Show quantitatively the binding-affinity trend (e.g. IBG3 &gt; IBG1).</a:t>
            </a:r>
            <a:endParaRPr lang="en-US">
              <a:latin typeface="+mn-lt"/>
              <a:cs typeface="+mn-lt"/>
            </a:endParaRPr>
          </a:p>
        </p:txBody>
      </p:sp>
      <p:pic>
        <p:nvPicPr>
          <p:cNvPr id="4" name="Picture 3" descr="8ov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910" y="3559810"/>
            <a:ext cx="3550285" cy="3550285"/>
          </a:xfrm>
          <a:prstGeom prst="rect">
            <a:avLst/>
          </a:prstGeom>
        </p:spPr>
      </p:pic>
      <p:pic>
        <p:nvPicPr>
          <p:cNvPr id="6" name="Picture 5" descr="syst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760" y="3712210"/>
            <a:ext cx="4462780" cy="446278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4126865" y="4876800"/>
            <a:ext cx="2831465" cy="31559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4126865" y="4467225"/>
            <a:ext cx="2831465" cy="3987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000" b="1">
                <a:solidFill>
                  <a:srgbClr val="FF0000"/>
                </a:solidFill>
                <a:effectLst/>
              </a:rPr>
              <a:t>focus on the interface</a:t>
            </a:r>
            <a:endParaRPr lang="en-US" altLang="zh-CN" sz="2000" b="1">
              <a:solidFill>
                <a:srgbClr val="FF0000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bldLvl="0" animBg="1"/>
      <p:bldP spid="7" grpId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  Molecular Dynamic Simulations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132195" y="2450465"/>
            <a:ext cx="303530" cy="303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Rectangles 6"/>
          <p:cNvSpPr/>
          <p:nvPr/>
        </p:nvSpPr>
        <p:spPr>
          <a:xfrm>
            <a:off x="5065395" y="1634490"/>
            <a:ext cx="5435600" cy="435864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043930" y="2275840"/>
            <a:ext cx="434975" cy="0"/>
          </a:xfrm>
          <a:prstGeom prst="straightConnector1">
            <a:avLst/>
          </a:prstGeom>
          <a:ln w="31750" cap="rnd">
            <a:solidFill>
              <a:schemeClr val="accent4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Rectangles 20"/>
          <p:cNvSpPr/>
          <p:nvPr/>
        </p:nvSpPr>
        <p:spPr>
          <a:xfrm>
            <a:off x="6043930" y="1753870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ctr"/>
            <a:r>
              <a:rPr lang="en-US" altLang="zh-CN" sz="2800" b="1">
                <a:solidFill>
                  <a:schemeClr val="accent4"/>
                </a:solidFill>
                <a:effectLst/>
              </a:rPr>
              <a:t>v</a:t>
            </a:r>
            <a:endParaRPr lang="en-US" altLang="zh-CN" sz="2800" b="1">
              <a:solidFill>
                <a:schemeClr val="accent4"/>
              </a:solidFill>
              <a:effectLst/>
            </a:endParaRPr>
          </a:p>
        </p:txBody>
      </p:sp>
      <p:sp>
        <p:nvSpPr>
          <p:cNvPr id="22" name="Oval 21"/>
          <p:cNvSpPr/>
          <p:nvPr>
            <p:custDataLst>
              <p:tags r:id="rId1"/>
            </p:custDataLst>
          </p:nvPr>
        </p:nvSpPr>
        <p:spPr>
          <a:xfrm>
            <a:off x="7136765" y="3409950"/>
            <a:ext cx="303530" cy="303530"/>
          </a:xfrm>
          <a:prstGeom prst="ellipse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6435725" y="2753995"/>
            <a:ext cx="358775" cy="282575"/>
          </a:xfrm>
          <a:prstGeom prst="straightConnector1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Rectangles 23"/>
          <p:cNvSpPr/>
          <p:nvPr/>
        </p:nvSpPr>
        <p:spPr>
          <a:xfrm rot="1380000">
            <a:off x="6544945" y="2395220"/>
            <a:ext cx="367665" cy="414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F</a:t>
            </a:r>
            <a:endParaRPr lang="en-US" altLang="zh-CN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  <p:sp>
        <p:nvSpPr>
          <p:cNvPr id="25" name="Rectangles 24"/>
          <p:cNvSpPr/>
          <p:nvPr/>
        </p:nvSpPr>
        <p:spPr>
          <a:xfrm>
            <a:off x="603885" y="1840865"/>
            <a:ext cx="4678680" cy="25533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3200" b="1">
                <a:solidFill>
                  <a:srgbClr val="FF0000"/>
                </a:solidFill>
                <a:effectLst/>
              </a:rPr>
              <a:t>At time </a:t>
            </a:r>
            <a:r>
              <a:rPr lang="en-US" altLang="zh-CN" sz="3200" b="1" i="1">
                <a:solidFill>
                  <a:srgbClr val="FF0000"/>
                </a:solidFill>
                <a:effectLst/>
              </a:rPr>
              <a:t>t</a:t>
            </a:r>
            <a:endParaRPr lang="en-US" altLang="zh-CN" sz="3200" b="1" i="1">
              <a:solidFill>
                <a:srgbClr val="FF0000"/>
              </a:solidFill>
              <a:effectLst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/>
              </a:rPr>
              <a:t>given initial: </a:t>
            </a:r>
            <a:endParaRPr lang="en-US" altLang="zh-CN" sz="3200" b="1">
              <a:solidFill>
                <a:srgbClr val="FF0000"/>
              </a:solidFill>
              <a:effectLst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/>
              </a:rPr>
              <a:t>-position</a:t>
            </a:r>
            <a:endParaRPr lang="en-US" altLang="zh-CN" sz="3200" b="1">
              <a:solidFill>
                <a:srgbClr val="FF0000"/>
              </a:solidFill>
              <a:effectLst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/>
              </a:rPr>
              <a:t>-velocity</a:t>
            </a:r>
            <a:endParaRPr lang="en-US" altLang="zh-CN" sz="3200" b="1">
              <a:solidFill>
                <a:srgbClr val="FF0000"/>
              </a:solidFill>
              <a:effectLst/>
            </a:endParaRPr>
          </a:p>
          <a:p>
            <a:pPr algn="l"/>
            <a:r>
              <a:rPr lang="en-US" altLang="zh-CN" sz="3200" b="1">
                <a:solidFill>
                  <a:srgbClr val="FF0000"/>
                </a:solidFill>
                <a:effectLst/>
              </a:rPr>
              <a:t>-force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  <a:alpha val="43000"/>
                    </a:srgbClr>
                  </a:outerShdw>
                </a:effectLst>
              </a:rPr>
              <a:t> </a:t>
            </a:r>
            <a:endParaRPr lang="en-US" altLang="zh-CN" sz="3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/>
      <p:bldP spid="25" grpId="0"/>
      <p:bldP spid="25" grpId="1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TABLE_ENDDRAG_ORIGIN_RECT" val="857*155"/>
  <p:tag name="TABLE_ENDDRAG_RECT" val="59*96*857*155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TABLE_ENDDRAG_ORIGIN_RECT" val="864*192"/>
  <p:tag name="TABLE_ENDDRAG_RECT" val="20*185*864*192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BeamerBlu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31B4"/>
      </a:accent1>
      <a:accent2>
        <a:srgbClr val="26268C"/>
      </a:accent2>
      <a:accent3>
        <a:srgbClr val="1C1B67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1">
      <extobjdata type="334E55B0-647D-440b-865C-3EC943EB4CBC" data="ewoJIkltZ1NldHRpbmdKc29uIiA6ICJ7XCJkcGlcIjpcIjYwMFwiLFwiZm9ybWF0XCI6XCJQTkdcIixcInRyYW5zcGFyZW50XCI6dHJ1ZSxcImF1dG9cIjpmYWxzZX0iLAoJIkxhdGV4IiA6ICJYRnNnSUZ4ZCIsCgkiTGF0ZXhJbWdCYXNlNjQiIDogImlWQk9SdzBLR2dvQUFBQU5TVWhFVWdBQUFBRUFBQUFCQVFNQUFBQWwyMWJLQUFBQUExQk1WRVgvLy8rbnhCdklBQUFBQVhSU1RsTUFRT2JZWmdBQUFBbHdTRmx6QUFBT3hBQUFEc1FCbFNzT0d3QUFBQXBKUkVGVUNCMWpZQUFBQUFJQUFjL0lOZVVBQUFBQVNVVk9SSzVDWUlJPSIKfQo="/>
    </extobj>
  </extobjs>
</s:customData>
</file>

<file path=customXml/itemProps5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fake-beamer</Template>
  <TotalTime>0</TotalTime>
  <Words>7744</Words>
  <Application>WPS Presentation</Application>
  <PresentationFormat>Widescreen</PresentationFormat>
  <Paragraphs>397</Paragraphs>
  <Slides>36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56" baseType="lpstr">
      <vt:lpstr>Arial</vt:lpstr>
      <vt:lpstr>SimSun</vt:lpstr>
      <vt:lpstr>Wingdings</vt:lpstr>
      <vt:lpstr>CMU Sans Serif</vt:lpstr>
      <vt:lpstr>苹方-简</vt:lpstr>
      <vt:lpstr>CMU Sans Serif Medium</vt:lpstr>
      <vt:lpstr>Microsoft YaHei</vt:lpstr>
      <vt:lpstr>汉仪旗黑</vt:lpstr>
      <vt:lpstr>SimSun</vt:lpstr>
      <vt:lpstr>Arial Unicode MS</vt:lpstr>
      <vt:lpstr>Calibri</vt:lpstr>
      <vt:lpstr>Helvetica Neue</vt:lpstr>
      <vt:lpstr>等线</vt:lpstr>
      <vt:lpstr>汉仪中等线KW</vt:lpstr>
      <vt:lpstr>汉仪书宋二KW</vt:lpstr>
      <vt:lpstr>Calibri Light</vt:lpstr>
      <vt:lpstr/>
      <vt:lpstr>DejaVu Math TeX Gyre</vt:lpstr>
      <vt:lpstr>Calibri</vt:lpstr>
      <vt:lpstr>Office Theme</vt:lpstr>
      <vt:lpstr>Absolute Bindng Free Energy Calculations of Bivalent Molecular Glues Fangzhou Yan Supervisors: Julien Michel, Benidict Tan</vt:lpstr>
      <vt:lpstr>  Tagarted Protein Degradation</vt:lpstr>
      <vt:lpstr>  Tagarted Protein Degradation</vt:lpstr>
      <vt:lpstr>  Tagarted Protein Degradation</vt:lpstr>
      <vt:lpstr>  Tagarted Protein Degradation</vt:lpstr>
      <vt:lpstr>  Tagarted Protein Degradation</vt:lpstr>
      <vt:lpstr>  The Ternary System</vt:lpstr>
      <vt:lpstr>  Goals of the Project</vt:lpstr>
      <vt:lpstr>  How to Simulate Molecules</vt:lpstr>
      <vt:lpstr>  How to Simulate Molecules</vt:lpstr>
      <vt:lpstr>  How to Simulate Molecules</vt:lpstr>
      <vt:lpstr>  How to Simulate Molecules</vt:lpstr>
      <vt:lpstr>  How to Simulate Molecules</vt:lpstr>
      <vt:lpstr>  How to Simulate Molecules</vt:lpstr>
      <vt:lpstr>  Molecular Dynamic Simulations</vt:lpstr>
      <vt:lpstr>  How to Simulate Molecules</vt:lpstr>
      <vt:lpstr>  How to Calculate Free Energy</vt:lpstr>
      <vt:lpstr>  How to Calculate Free Energy</vt:lpstr>
      <vt:lpstr>  How to Calculate Free Energy</vt:lpstr>
      <vt:lpstr>  How to Calculate Free Energy</vt:lpstr>
      <vt:lpstr>  How to Calculate Free Energy</vt:lpstr>
      <vt:lpstr>  How to Calculate Free Energy</vt:lpstr>
      <vt:lpstr>  How to Calculate Free Energy</vt:lpstr>
      <vt:lpstr>  How to Calculate Free Energy</vt:lpstr>
      <vt:lpstr>  Compare Two Types of Restraints</vt:lpstr>
      <vt:lpstr>  Compare Two Types of Restraints</vt:lpstr>
      <vt:lpstr>  Compare Two Types of Restraints</vt:lpstr>
      <vt:lpstr>  Comparisons of Two Types of Restraints</vt:lpstr>
      <vt:lpstr>Find the Binding Pose of IBG3</vt:lpstr>
      <vt:lpstr>  Haddock 2.4 </vt:lpstr>
      <vt:lpstr>Results Analysis: DockQ</vt:lpstr>
      <vt:lpstr>Results Analysis: DockQ</vt:lpstr>
      <vt:lpstr>Thanks for listening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Benedict Tan</dc:creator>
  <cp:lastModifiedBy>方舟上来的外星逗比</cp:lastModifiedBy>
  <cp:revision>51</cp:revision>
  <dcterms:created xsi:type="dcterms:W3CDTF">2025-07-23T20:30:38Z</dcterms:created>
  <dcterms:modified xsi:type="dcterms:W3CDTF">2025-07-23T20:30:38Z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957999AFA8C1DA42E3D38068AB902A87_43</vt:lpwstr>
  </property>
  <property fmtid="{D5CDD505-2E9C-101B-9397-08002B2CF9AE}" pid="3" name="KSOProductBuildVer">
    <vt:lpwstr>1033-6.5.0.8619</vt:lpwstr>
  </property>
</Properties>
</file>